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9" r:id="rId2"/>
    <p:sldId id="256" r:id="rId3"/>
    <p:sldId id="257" r:id="rId4"/>
    <p:sldId id="263" r:id="rId5"/>
    <p:sldId id="258" r:id="rId6"/>
    <p:sldId id="260" r:id="rId7"/>
    <p:sldId id="262" r:id="rId8"/>
    <p:sldId id="267" r:id="rId9"/>
    <p:sldId id="270" r:id="rId10"/>
    <p:sldId id="261" r:id="rId11"/>
    <p:sldId id="264" r:id="rId12"/>
    <p:sldId id="266" r:id="rId13"/>
    <p:sldId id="268" r:id="rId14"/>
    <p:sldId id="271" r:id="rId15"/>
    <p:sldId id="272" r:id="rId16"/>
    <p:sldId id="273" r:id="rId17"/>
    <p:sldId id="275" r:id="rId18"/>
    <p:sldId id="276" r:id="rId19"/>
    <p:sldId id="269" r:id="rId20"/>
    <p:sldId id="277" r:id="rId21"/>
    <p:sldId id="27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4843"/>
    <p:restoredTop sz="95872"/>
  </p:normalViewPr>
  <p:slideViewPr>
    <p:cSldViewPr snapToGrid="0" snapToObjects="1">
      <p:cViewPr varScale="1">
        <p:scale>
          <a:sx n="93" d="100"/>
          <a:sy n="93" d="100"/>
        </p:scale>
        <p:origin x="216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6B3143-7CCD-4658-A83B-A0EB3794E0B7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66A3A2F-C833-47DB-8CB7-A3A7E6F9FD0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License plate number recognition method:</a:t>
          </a:r>
        </a:p>
      </dgm:t>
    </dgm:pt>
    <dgm:pt modelId="{79F0F794-2E80-48F9-A7BD-D42B2745EE72}" type="parTrans" cxnId="{9904594F-A37A-4E52-A4F5-6E91E8DF1DAA}">
      <dgm:prSet/>
      <dgm:spPr/>
      <dgm:t>
        <a:bodyPr/>
        <a:lstStyle/>
        <a:p>
          <a:endParaRPr lang="en-US"/>
        </a:p>
      </dgm:t>
    </dgm:pt>
    <dgm:pt modelId="{10549DB1-B9F7-4AAC-81CC-EB1839FE139D}" type="sibTrans" cxnId="{9904594F-A37A-4E52-A4F5-6E91E8DF1DAA}">
      <dgm:prSet/>
      <dgm:spPr/>
      <dgm:t>
        <a:bodyPr/>
        <a:lstStyle/>
        <a:p>
          <a:endParaRPr lang="en-US"/>
        </a:p>
      </dgm:t>
    </dgm:pt>
    <dgm:pt modelId="{CDBFCA70-E80E-45F5-9F12-CA42C7D526E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Previous papers have proposed techniques for using ANPRS system (Automatic NUmber Plate Recognition </a:t>
          </a:r>
        </a:p>
      </dgm:t>
    </dgm:pt>
    <dgm:pt modelId="{6C1DF363-CABA-47DF-9195-16428C303711}" type="parTrans" cxnId="{5554FCBA-6BF5-4B06-8E2E-2A36A74C30F7}">
      <dgm:prSet/>
      <dgm:spPr/>
      <dgm:t>
        <a:bodyPr/>
        <a:lstStyle/>
        <a:p>
          <a:endParaRPr lang="en-US"/>
        </a:p>
      </dgm:t>
    </dgm:pt>
    <dgm:pt modelId="{3DB0ED5F-6618-43A1-A612-EB0DE5396CCC}" type="sibTrans" cxnId="{5554FCBA-6BF5-4B06-8E2E-2A36A74C30F7}">
      <dgm:prSet/>
      <dgm:spPr/>
      <dgm:t>
        <a:bodyPr/>
        <a:lstStyle/>
        <a:p>
          <a:endParaRPr lang="en-US"/>
        </a:p>
      </dgm:t>
    </dgm:pt>
    <dgm:pt modelId="{0BBA6C71-37F2-4BBD-9738-DFADEA570E5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This system is not much effective because it faces many challenges when it comes to detecting the license plate number</a:t>
          </a:r>
        </a:p>
      </dgm:t>
    </dgm:pt>
    <dgm:pt modelId="{4F66BCF5-84BF-4021-84B5-1C98E923EA8C}" type="parTrans" cxnId="{4499E23C-D1BC-4809-9E8D-E043DF7C1ED5}">
      <dgm:prSet/>
      <dgm:spPr/>
      <dgm:t>
        <a:bodyPr/>
        <a:lstStyle/>
        <a:p>
          <a:endParaRPr lang="en-US"/>
        </a:p>
      </dgm:t>
    </dgm:pt>
    <dgm:pt modelId="{FD88D4F2-EBD3-4FBB-8866-4124AF131EB5}" type="sibTrans" cxnId="{4499E23C-D1BC-4809-9E8D-E043DF7C1ED5}">
      <dgm:prSet/>
      <dgm:spPr/>
      <dgm:t>
        <a:bodyPr/>
        <a:lstStyle/>
        <a:p>
          <a:endParaRPr lang="en-US"/>
        </a:p>
      </dgm:t>
    </dgm:pt>
    <dgm:pt modelId="{D2BE0655-F0C1-4227-9732-9FCB2D090EB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- selective features : font styles, design, colors, shapes, and fast-moving vehicles.</a:t>
          </a:r>
        </a:p>
      </dgm:t>
    </dgm:pt>
    <dgm:pt modelId="{BA48E09E-B55A-462E-84D3-D324CDCF3484}" type="parTrans" cxnId="{CA1476B0-B9D1-4B60-BC09-75D3ECD4748B}">
      <dgm:prSet/>
      <dgm:spPr/>
      <dgm:t>
        <a:bodyPr/>
        <a:lstStyle/>
        <a:p>
          <a:endParaRPr lang="en-US"/>
        </a:p>
      </dgm:t>
    </dgm:pt>
    <dgm:pt modelId="{E4A4A91B-2B4A-4D5F-8B8D-59952FF73499}" type="sibTrans" cxnId="{CA1476B0-B9D1-4B60-BC09-75D3ECD4748B}">
      <dgm:prSet/>
      <dgm:spPr/>
      <dgm:t>
        <a:bodyPr/>
        <a:lstStyle/>
        <a:p>
          <a:endParaRPr lang="en-US"/>
        </a:p>
      </dgm:t>
    </dgm:pt>
    <dgm:pt modelId="{3F9FF313-A882-42BB-89FA-57EF4C2A496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- lighting conditions : reflections, shadows , and blurring.</a:t>
          </a:r>
        </a:p>
      </dgm:t>
    </dgm:pt>
    <dgm:pt modelId="{45C40E8D-574D-4BB9-94FB-CC4D71CABDD6}" type="parTrans" cxnId="{5C6BFE91-56D0-4291-AB34-B99533AB55B5}">
      <dgm:prSet/>
      <dgm:spPr/>
      <dgm:t>
        <a:bodyPr/>
        <a:lstStyle/>
        <a:p>
          <a:endParaRPr lang="en-US"/>
        </a:p>
      </dgm:t>
    </dgm:pt>
    <dgm:pt modelId="{A58D1172-4E53-4467-8C7B-C1EC13A9DB19}" type="sibTrans" cxnId="{5C6BFE91-56D0-4291-AB34-B99533AB55B5}">
      <dgm:prSet/>
      <dgm:spPr/>
      <dgm:t>
        <a:bodyPr/>
        <a:lstStyle/>
        <a:p>
          <a:endParaRPr lang="en-US"/>
        </a:p>
      </dgm:t>
    </dgm:pt>
    <dgm:pt modelId="{A9F947C9-DA28-4599-A6EA-D8E3857A111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For my work , proposed techniques VNPR(Vehicle Number Plate Recognition) System will be used to overcome those challenges. </a:t>
          </a:r>
        </a:p>
      </dgm:t>
    </dgm:pt>
    <dgm:pt modelId="{727337C3-033A-4C72-AF0A-C78C1E419842}" type="parTrans" cxnId="{45DFD699-0E3F-4587-B28B-1CCF75127230}">
      <dgm:prSet/>
      <dgm:spPr/>
      <dgm:t>
        <a:bodyPr/>
        <a:lstStyle/>
        <a:p>
          <a:endParaRPr lang="en-US"/>
        </a:p>
      </dgm:t>
    </dgm:pt>
    <dgm:pt modelId="{887D89DF-A4B6-4F3F-8F6B-CA8A952CE70D}" type="sibTrans" cxnId="{45DFD699-0E3F-4587-B28B-1CCF75127230}">
      <dgm:prSet/>
      <dgm:spPr/>
      <dgm:t>
        <a:bodyPr/>
        <a:lstStyle/>
        <a:p>
          <a:endParaRPr lang="en-US"/>
        </a:p>
      </dgm:t>
    </dgm:pt>
    <dgm:pt modelId="{1BBA02B9-AFB7-F84E-BB6D-8C5531AF866D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BC08A61A-07C7-CD4F-90CC-4C79CAA91771}" type="parTrans" cxnId="{14D7955B-BC23-F247-BE05-2AFB27CDEBE2}">
      <dgm:prSet/>
      <dgm:spPr/>
      <dgm:t>
        <a:bodyPr/>
        <a:lstStyle/>
        <a:p>
          <a:endParaRPr lang="en-US"/>
        </a:p>
      </dgm:t>
    </dgm:pt>
    <dgm:pt modelId="{485387BE-1E08-A642-9A25-365DA2502371}" type="sibTrans" cxnId="{14D7955B-BC23-F247-BE05-2AFB27CDEBE2}">
      <dgm:prSet/>
      <dgm:spPr/>
      <dgm:t>
        <a:bodyPr/>
        <a:lstStyle/>
        <a:p>
          <a:endParaRPr lang="en-US"/>
        </a:p>
      </dgm:t>
    </dgm:pt>
    <dgm:pt modelId="{378635C2-D325-404E-9402-B8A3BD659ED7}" type="pres">
      <dgm:prSet presAssocID="{B66B3143-7CCD-4658-A83B-A0EB3794E0B7}" presName="vert0" presStyleCnt="0">
        <dgm:presLayoutVars>
          <dgm:dir/>
          <dgm:animOne val="branch"/>
          <dgm:animLvl val="lvl"/>
        </dgm:presLayoutVars>
      </dgm:prSet>
      <dgm:spPr/>
    </dgm:pt>
    <dgm:pt modelId="{D11412CA-B705-4B43-910F-D3B17AA1C924}" type="pres">
      <dgm:prSet presAssocID="{366A3A2F-C833-47DB-8CB7-A3A7E6F9FD0B}" presName="thickLine" presStyleLbl="alignNode1" presStyleIdx="0" presStyleCnt="7"/>
      <dgm:spPr/>
    </dgm:pt>
    <dgm:pt modelId="{2ECA90D4-3EE0-AA44-8D4D-7FA9380DEF35}" type="pres">
      <dgm:prSet presAssocID="{366A3A2F-C833-47DB-8CB7-A3A7E6F9FD0B}" presName="horz1" presStyleCnt="0"/>
      <dgm:spPr/>
    </dgm:pt>
    <dgm:pt modelId="{7BA3E5F9-226F-B74E-AAC1-1C649398215E}" type="pres">
      <dgm:prSet presAssocID="{366A3A2F-C833-47DB-8CB7-A3A7E6F9FD0B}" presName="tx1" presStyleLbl="revTx" presStyleIdx="0" presStyleCnt="7"/>
      <dgm:spPr/>
    </dgm:pt>
    <dgm:pt modelId="{7129315E-12D3-EF43-B12F-D91456C46B6B}" type="pres">
      <dgm:prSet presAssocID="{366A3A2F-C833-47DB-8CB7-A3A7E6F9FD0B}" presName="vert1" presStyleCnt="0"/>
      <dgm:spPr/>
    </dgm:pt>
    <dgm:pt modelId="{D65AAF85-749D-F243-9C10-AAE77E5A4F2A}" type="pres">
      <dgm:prSet presAssocID="{CDBFCA70-E80E-45F5-9F12-CA42C7D526E6}" presName="thickLine" presStyleLbl="alignNode1" presStyleIdx="1" presStyleCnt="7"/>
      <dgm:spPr/>
    </dgm:pt>
    <dgm:pt modelId="{8CED3309-DFCB-D743-8EC8-4EB3A94532F7}" type="pres">
      <dgm:prSet presAssocID="{CDBFCA70-E80E-45F5-9F12-CA42C7D526E6}" presName="horz1" presStyleCnt="0"/>
      <dgm:spPr/>
    </dgm:pt>
    <dgm:pt modelId="{B25C4646-D013-F94E-97A1-B1EC09ADEE14}" type="pres">
      <dgm:prSet presAssocID="{CDBFCA70-E80E-45F5-9F12-CA42C7D526E6}" presName="tx1" presStyleLbl="revTx" presStyleIdx="1" presStyleCnt="7"/>
      <dgm:spPr/>
    </dgm:pt>
    <dgm:pt modelId="{5F2426DE-11B5-2C45-B015-3AF41B31D055}" type="pres">
      <dgm:prSet presAssocID="{CDBFCA70-E80E-45F5-9F12-CA42C7D526E6}" presName="vert1" presStyleCnt="0"/>
      <dgm:spPr/>
    </dgm:pt>
    <dgm:pt modelId="{F600FB60-3234-8A45-BF1B-29AD362CEDC9}" type="pres">
      <dgm:prSet presAssocID="{0BBA6C71-37F2-4BBD-9738-DFADEA570E5E}" presName="thickLine" presStyleLbl="alignNode1" presStyleIdx="2" presStyleCnt="7"/>
      <dgm:spPr/>
    </dgm:pt>
    <dgm:pt modelId="{248D14DA-6D05-3040-9B1F-8840A6BFA49C}" type="pres">
      <dgm:prSet presAssocID="{0BBA6C71-37F2-4BBD-9738-DFADEA570E5E}" presName="horz1" presStyleCnt="0"/>
      <dgm:spPr/>
    </dgm:pt>
    <dgm:pt modelId="{CD50C18A-5E03-C446-9FDA-7480D685E8F2}" type="pres">
      <dgm:prSet presAssocID="{0BBA6C71-37F2-4BBD-9738-DFADEA570E5E}" presName="tx1" presStyleLbl="revTx" presStyleIdx="2" presStyleCnt="7"/>
      <dgm:spPr/>
    </dgm:pt>
    <dgm:pt modelId="{821D4A58-9D88-964A-A85D-E1E616123D40}" type="pres">
      <dgm:prSet presAssocID="{0BBA6C71-37F2-4BBD-9738-DFADEA570E5E}" presName="vert1" presStyleCnt="0"/>
      <dgm:spPr/>
    </dgm:pt>
    <dgm:pt modelId="{F906E0DF-FA68-FD4B-8AE6-AAEB5747ADB0}" type="pres">
      <dgm:prSet presAssocID="{D2BE0655-F0C1-4227-9732-9FCB2D090EB5}" presName="thickLine" presStyleLbl="alignNode1" presStyleIdx="3" presStyleCnt="7"/>
      <dgm:spPr/>
    </dgm:pt>
    <dgm:pt modelId="{5455BC5E-B0AB-2B48-8E83-B500E81ECC34}" type="pres">
      <dgm:prSet presAssocID="{D2BE0655-F0C1-4227-9732-9FCB2D090EB5}" presName="horz1" presStyleCnt="0"/>
      <dgm:spPr/>
    </dgm:pt>
    <dgm:pt modelId="{3ED32E84-FDEF-CE4D-9CDE-19706811DD65}" type="pres">
      <dgm:prSet presAssocID="{D2BE0655-F0C1-4227-9732-9FCB2D090EB5}" presName="tx1" presStyleLbl="revTx" presStyleIdx="3" presStyleCnt="7"/>
      <dgm:spPr/>
    </dgm:pt>
    <dgm:pt modelId="{8662DE2D-3067-A749-95C7-B422DDD6B9D2}" type="pres">
      <dgm:prSet presAssocID="{D2BE0655-F0C1-4227-9732-9FCB2D090EB5}" presName="vert1" presStyleCnt="0"/>
      <dgm:spPr/>
    </dgm:pt>
    <dgm:pt modelId="{C9EA0112-F34A-9E46-A260-D857CFC79AB7}" type="pres">
      <dgm:prSet presAssocID="{3F9FF313-A882-42BB-89FA-57EF4C2A4964}" presName="thickLine" presStyleLbl="alignNode1" presStyleIdx="4" presStyleCnt="7"/>
      <dgm:spPr/>
    </dgm:pt>
    <dgm:pt modelId="{B5A6BCA3-B629-134D-8D76-AB1C4E7E1148}" type="pres">
      <dgm:prSet presAssocID="{3F9FF313-A882-42BB-89FA-57EF4C2A4964}" presName="horz1" presStyleCnt="0"/>
      <dgm:spPr/>
    </dgm:pt>
    <dgm:pt modelId="{AB7E317A-E077-D344-9EA9-DDDD48FD00BF}" type="pres">
      <dgm:prSet presAssocID="{3F9FF313-A882-42BB-89FA-57EF4C2A4964}" presName="tx1" presStyleLbl="revTx" presStyleIdx="4" presStyleCnt="7"/>
      <dgm:spPr/>
    </dgm:pt>
    <dgm:pt modelId="{CFC1D620-ABA8-3940-9376-8AE948BB1BBF}" type="pres">
      <dgm:prSet presAssocID="{3F9FF313-A882-42BB-89FA-57EF4C2A4964}" presName="vert1" presStyleCnt="0"/>
      <dgm:spPr/>
    </dgm:pt>
    <dgm:pt modelId="{ACE25234-2D67-3546-B4B8-7AAA930DCDF3}" type="pres">
      <dgm:prSet presAssocID="{A9F947C9-DA28-4599-A6EA-D8E3857A111A}" presName="thickLine" presStyleLbl="alignNode1" presStyleIdx="5" presStyleCnt="7"/>
      <dgm:spPr/>
    </dgm:pt>
    <dgm:pt modelId="{A23343E9-A715-CC41-BFA4-CCD67B334E39}" type="pres">
      <dgm:prSet presAssocID="{A9F947C9-DA28-4599-A6EA-D8E3857A111A}" presName="horz1" presStyleCnt="0"/>
      <dgm:spPr/>
    </dgm:pt>
    <dgm:pt modelId="{27D83F4A-33EB-B144-A04A-0D39C2EA72FD}" type="pres">
      <dgm:prSet presAssocID="{A9F947C9-DA28-4599-A6EA-D8E3857A111A}" presName="tx1" presStyleLbl="revTx" presStyleIdx="5" presStyleCnt="7"/>
      <dgm:spPr/>
    </dgm:pt>
    <dgm:pt modelId="{163F658A-01EF-F34B-BB1E-77187F05FFCE}" type="pres">
      <dgm:prSet presAssocID="{A9F947C9-DA28-4599-A6EA-D8E3857A111A}" presName="vert1" presStyleCnt="0"/>
      <dgm:spPr/>
    </dgm:pt>
    <dgm:pt modelId="{C6BDD951-B562-0447-9518-E732ABF378D1}" type="pres">
      <dgm:prSet presAssocID="{1BBA02B9-AFB7-F84E-BB6D-8C5531AF866D}" presName="thickLine" presStyleLbl="alignNode1" presStyleIdx="6" presStyleCnt="7"/>
      <dgm:spPr/>
    </dgm:pt>
    <dgm:pt modelId="{610CBF6F-676C-984E-82D6-F2C141DD6CE8}" type="pres">
      <dgm:prSet presAssocID="{1BBA02B9-AFB7-F84E-BB6D-8C5531AF866D}" presName="horz1" presStyleCnt="0"/>
      <dgm:spPr/>
    </dgm:pt>
    <dgm:pt modelId="{DAE2DFF9-A501-FB4D-85B0-05FC551C7FB9}" type="pres">
      <dgm:prSet presAssocID="{1BBA02B9-AFB7-F84E-BB6D-8C5531AF866D}" presName="tx1" presStyleLbl="revTx" presStyleIdx="6" presStyleCnt="7"/>
      <dgm:spPr/>
    </dgm:pt>
    <dgm:pt modelId="{D6BBA40B-1C9D-FE41-90F1-B4F61B32815B}" type="pres">
      <dgm:prSet presAssocID="{1BBA02B9-AFB7-F84E-BB6D-8C5531AF866D}" presName="vert1" presStyleCnt="0"/>
      <dgm:spPr/>
    </dgm:pt>
  </dgm:ptLst>
  <dgm:cxnLst>
    <dgm:cxn modelId="{BECFA807-621C-0B43-8087-9E8A6ADFDDE8}" type="presOf" srcId="{CDBFCA70-E80E-45F5-9F12-CA42C7D526E6}" destId="{B25C4646-D013-F94E-97A1-B1EC09ADEE14}" srcOrd="0" destOrd="0" presId="urn:microsoft.com/office/officeart/2008/layout/LinedList"/>
    <dgm:cxn modelId="{4499E23C-D1BC-4809-9E8D-E043DF7C1ED5}" srcId="{B66B3143-7CCD-4658-A83B-A0EB3794E0B7}" destId="{0BBA6C71-37F2-4BBD-9738-DFADEA570E5E}" srcOrd="2" destOrd="0" parTransId="{4F66BCF5-84BF-4021-84B5-1C98E923EA8C}" sibTransId="{FD88D4F2-EBD3-4FBB-8866-4124AF131EB5}"/>
    <dgm:cxn modelId="{A95C994C-CEBD-9847-9317-D98000C01A0E}" type="presOf" srcId="{366A3A2F-C833-47DB-8CB7-A3A7E6F9FD0B}" destId="{7BA3E5F9-226F-B74E-AAC1-1C649398215E}" srcOrd="0" destOrd="0" presId="urn:microsoft.com/office/officeart/2008/layout/LinedList"/>
    <dgm:cxn modelId="{9904594F-A37A-4E52-A4F5-6E91E8DF1DAA}" srcId="{B66B3143-7CCD-4658-A83B-A0EB3794E0B7}" destId="{366A3A2F-C833-47DB-8CB7-A3A7E6F9FD0B}" srcOrd="0" destOrd="0" parTransId="{79F0F794-2E80-48F9-A7BD-D42B2745EE72}" sibTransId="{10549DB1-B9F7-4AAC-81CC-EB1839FE139D}"/>
    <dgm:cxn modelId="{C76B0A59-241E-6948-BEB0-C763EF1F2092}" type="presOf" srcId="{3F9FF313-A882-42BB-89FA-57EF4C2A4964}" destId="{AB7E317A-E077-D344-9EA9-DDDD48FD00BF}" srcOrd="0" destOrd="0" presId="urn:microsoft.com/office/officeart/2008/layout/LinedList"/>
    <dgm:cxn modelId="{14D7955B-BC23-F247-BE05-2AFB27CDEBE2}" srcId="{B66B3143-7CCD-4658-A83B-A0EB3794E0B7}" destId="{1BBA02B9-AFB7-F84E-BB6D-8C5531AF866D}" srcOrd="6" destOrd="0" parTransId="{BC08A61A-07C7-CD4F-90CC-4C79CAA91771}" sibTransId="{485387BE-1E08-A642-9A25-365DA2502371}"/>
    <dgm:cxn modelId="{79A0A97C-1C13-944C-B004-427BA280BCD4}" type="presOf" srcId="{B66B3143-7CCD-4658-A83B-A0EB3794E0B7}" destId="{378635C2-D325-404E-9402-B8A3BD659ED7}" srcOrd="0" destOrd="0" presId="urn:microsoft.com/office/officeart/2008/layout/LinedList"/>
    <dgm:cxn modelId="{7C226B80-BFD3-1C40-B99A-CA9961F554F9}" type="presOf" srcId="{1BBA02B9-AFB7-F84E-BB6D-8C5531AF866D}" destId="{DAE2DFF9-A501-FB4D-85B0-05FC551C7FB9}" srcOrd="0" destOrd="0" presId="urn:microsoft.com/office/officeart/2008/layout/LinedList"/>
    <dgm:cxn modelId="{DFC88486-AAFA-5942-866B-6D6EDCBFBC6B}" type="presOf" srcId="{D2BE0655-F0C1-4227-9732-9FCB2D090EB5}" destId="{3ED32E84-FDEF-CE4D-9CDE-19706811DD65}" srcOrd="0" destOrd="0" presId="urn:microsoft.com/office/officeart/2008/layout/LinedList"/>
    <dgm:cxn modelId="{5C6BFE91-56D0-4291-AB34-B99533AB55B5}" srcId="{B66B3143-7CCD-4658-A83B-A0EB3794E0B7}" destId="{3F9FF313-A882-42BB-89FA-57EF4C2A4964}" srcOrd="4" destOrd="0" parTransId="{45C40E8D-574D-4BB9-94FB-CC4D71CABDD6}" sibTransId="{A58D1172-4E53-4467-8C7B-C1EC13A9DB19}"/>
    <dgm:cxn modelId="{45DFD699-0E3F-4587-B28B-1CCF75127230}" srcId="{B66B3143-7CCD-4658-A83B-A0EB3794E0B7}" destId="{A9F947C9-DA28-4599-A6EA-D8E3857A111A}" srcOrd="5" destOrd="0" parTransId="{727337C3-033A-4C72-AF0A-C78C1E419842}" sibTransId="{887D89DF-A4B6-4F3F-8F6B-CA8A952CE70D}"/>
    <dgm:cxn modelId="{CCB716A9-FE99-2C4B-AF7C-EA8D888C6073}" type="presOf" srcId="{0BBA6C71-37F2-4BBD-9738-DFADEA570E5E}" destId="{CD50C18A-5E03-C446-9FDA-7480D685E8F2}" srcOrd="0" destOrd="0" presId="urn:microsoft.com/office/officeart/2008/layout/LinedList"/>
    <dgm:cxn modelId="{CA1476B0-B9D1-4B60-BC09-75D3ECD4748B}" srcId="{B66B3143-7CCD-4658-A83B-A0EB3794E0B7}" destId="{D2BE0655-F0C1-4227-9732-9FCB2D090EB5}" srcOrd="3" destOrd="0" parTransId="{BA48E09E-B55A-462E-84D3-D324CDCF3484}" sibTransId="{E4A4A91B-2B4A-4D5F-8B8D-59952FF73499}"/>
    <dgm:cxn modelId="{5554FCBA-6BF5-4B06-8E2E-2A36A74C30F7}" srcId="{B66B3143-7CCD-4658-A83B-A0EB3794E0B7}" destId="{CDBFCA70-E80E-45F5-9F12-CA42C7D526E6}" srcOrd="1" destOrd="0" parTransId="{6C1DF363-CABA-47DF-9195-16428C303711}" sibTransId="{3DB0ED5F-6618-43A1-A612-EB0DE5396CCC}"/>
    <dgm:cxn modelId="{CF0997E9-C800-EC48-A57B-0D795C65C55E}" type="presOf" srcId="{A9F947C9-DA28-4599-A6EA-D8E3857A111A}" destId="{27D83F4A-33EB-B144-A04A-0D39C2EA72FD}" srcOrd="0" destOrd="0" presId="urn:microsoft.com/office/officeart/2008/layout/LinedList"/>
    <dgm:cxn modelId="{9DFDE986-7A73-2C4B-85AE-F89455CE48A8}" type="presParOf" srcId="{378635C2-D325-404E-9402-B8A3BD659ED7}" destId="{D11412CA-B705-4B43-910F-D3B17AA1C924}" srcOrd="0" destOrd="0" presId="urn:microsoft.com/office/officeart/2008/layout/LinedList"/>
    <dgm:cxn modelId="{DFC7355C-FD6A-1644-BCCD-15C9A0B3693C}" type="presParOf" srcId="{378635C2-D325-404E-9402-B8A3BD659ED7}" destId="{2ECA90D4-3EE0-AA44-8D4D-7FA9380DEF35}" srcOrd="1" destOrd="0" presId="urn:microsoft.com/office/officeart/2008/layout/LinedList"/>
    <dgm:cxn modelId="{C841FA45-751C-A646-8070-1BBEF1CBBA69}" type="presParOf" srcId="{2ECA90D4-3EE0-AA44-8D4D-7FA9380DEF35}" destId="{7BA3E5F9-226F-B74E-AAC1-1C649398215E}" srcOrd="0" destOrd="0" presId="urn:microsoft.com/office/officeart/2008/layout/LinedList"/>
    <dgm:cxn modelId="{D5F8FA21-A8DC-C740-A619-7141A1E0FC60}" type="presParOf" srcId="{2ECA90D4-3EE0-AA44-8D4D-7FA9380DEF35}" destId="{7129315E-12D3-EF43-B12F-D91456C46B6B}" srcOrd="1" destOrd="0" presId="urn:microsoft.com/office/officeart/2008/layout/LinedList"/>
    <dgm:cxn modelId="{25E819F2-D0AB-DD41-AE40-5992C90B095E}" type="presParOf" srcId="{378635C2-D325-404E-9402-B8A3BD659ED7}" destId="{D65AAF85-749D-F243-9C10-AAE77E5A4F2A}" srcOrd="2" destOrd="0" presId="urn:microsoft.com/office/officeart/2008/layout/LinedList"/>
    <dgm:cxn modelId="{6DF5A393-EBEB-8447-882C-4C00B5EB4236}" type="presParOf" srcId="{378635C2-D325-404E-9402-B8A3BD659ED7}" destId="{8CED3309-DFCB-D743-8EC8-4EB3A94532F7}" srcOrd="3" destOrd="0" presId="urn:microsoft.com/office/officeart/2008/layout/LinedList"/>
    <dgm:cxn modelId="{2A29B85E-1958-1840-9C9E-3A807C1688DC}" type="presParOf" srcId="{8CED3309-DFCB-D743-8EC8-4EB3A94532F7}" destId="{B25C4646-D013-F94E-97A1-B1EC09ADEE14}" srcOrd="0" destOrd="0" presId="urn:microsoft.com/office/officeart/2008/layout/LinedList"/>
    <dgm:cxn modelId="{0CF29F05-D13D-434A-9C33-31882E92F90F}" type="presParOf" srcId="{8CED3309-DFCB-D743-8EC8-4EB3A94532F7}" destId="{5F2426DE-11B5-2C45-B015-3AF41B31D055}" srcOrd="1" destOrd="0" presId="urn:microsoft.com/office/officeart/2008/layout/LinedList"/>
    <dgm:cxn modelId="{A3B7542C-2B35-1D47-8C9F-9CA63D50B42D}" type="presParOf" srcId="{378635C2-D325-404E-9402-B8A3BD659ED7}" destId="{F600FB60-3234-8A45-BF1B-29AD362CEDC9}" srcOrd="4" destOrd="0" presId="urn:microsoft.com/office/officeart/2008/layout/LinedList"/>
    <dgm:cxn modelId="{3AAAA9D5-DF20-394C-A307-B5B8F9F8CD4F}" type="presParOf" srcId="{378635C2-D325-404E-9402-B8A3BD659ED7}" destId="{248D14DA-6D05-3040-9B1F-8840A6BFA49C}" srcOrd="5" destOrd="0" presId="urn:microsoft.com/office/officeart/2008/layout/LinedList"/>
    <dgm:cxn modelId="{5699B8C4-A6DE-1147-BBDE-D4816A12A6E8}" type="presParOf" srcId="{248D14DA-6D05-3040-9B1F-8840A6BFA49C}" destId="{CD50C18A-5E03-C446-9FDA-7480D685E8F2}" srcOrd="0" destOrd="0" presId="urn:microsoft.com/office/officeart/2008/layout/LinedList"/>
    <dgm:cxn modelId="{5CE92048-9B4D-CE48-86A4-9B105E72F7D9}" type="presParOf" srcId="{248D14DA-6D05-3040-9B1F-8840A6BFA49C}" destId="{821D4A58-9D88-964A-A85D-E1E616123D40}" srcOrd="1" destOrd="0" presId="urn:microsoft.com/office/officeart/2008/layout/LinedList"/>
    <dgm:cxn modelId="{05E6535D-2CB1-A649-A08A-86D9D9725530}" type="presParOf" srcId="{378635C2-D325-404E-9402-B8A3BD659ED7}" destId="{F906E0DF-FA68-FD4B-8AE6-AAEB5747ADB0}" srcOrd="6" destOrd="0" presId="urn:microsoft.com/office/officeart/2008/layout/LinedList"/>
    <dgm:cxn modelId="{5B080BE8-D44A-5A4E-92BE-8BA088316B29}" type="presParOf" srcId="{378635C2-D325-404E-9402-B8A3BD659ED7}" destId="{5455BC5E-B0AB-2B48-8E83-B500E81ECC34}" srcOrd="7" destOrd="0" presId="urn:microsoft.com/office/officeart/2008/layout/LinedList"/>
    <dgm:cxn modelId="{8AF9E7A7-836B-9040-931D-3755177B63C4}" type="presParOf" srcId="{5455BC5E-B0AB-2B48-8E83-B500E81ECC34}" destId="{3ED32E84-FDEF-CE4D-9CDE-19706811DD65}" srcOrd="0" destOrd="0" presId="urn:microsoft.com/office/officeart/2008/layout/LinedList"/>
    <dgm:cxn modelId="{E02E7895-D702-B14D-8ACE-D528794E4B51}" type="presParOf" srcId="{5455BC5E-B0AB-2B48-8E83-B500E81ECC34}" destId="{8662DE2D-3067-A749-95C7-B422DDD6B9D2}" srcOrd="1" destOrd="0" presId="urn:microsoft.com/office/officeart/2008/layout/LinedList"/>
    <dgm:cxn modelId="{4FE123F3-5BCB-CE4B-A43B-BFEF08CC0F71}" type="presParOf" srcId="{378635C2-D325-404E-9402-B8A3BD659ED7}" destId="{C9EA0112-F34A-9E46-A260-D857CFC79AB7}" srcOrd="8" destOrd="0" presId="urn:microsoft.com/office/officeart/2008/layout/LinedList"/>
    <dgm:cxn modelId="{7C38DA05-E819-7042-9384-2A139BE740DF}" type="presParOf" srcId="{378635C2-D325-404E-9402-B8A3BD659ED7}" destId="{B5A6BCA3-B629-134D-8D76-AB1C4E7E1148}" srcOrd="9" destOrd="0" presId="urn:microsoft.com/office/officeart/2008/layout/LinedList"/>
    <dgm:cxn modelId="{0276A4D2-ECC1-CE43-9121-A10FFC311135}" type="presParOf" srcId="{B5A6BCA3-B629-134D-8D76-AB1C4E7E1148}" destId="{AB7E317A-E077-D344-9EA9-DDDD48FD00BF}" srcOrd="0" destOrd="0" presId="urn:microsoft.com/office/officeart/2008/layout/LinedList"/>
    <dgm:cxn modelId="{DD27EE84-92FA-6345-B255-FB59690C6717}" type="presParOf" srcId="{B5A6BCA3-B629-134D-8D76-AB1C4E7E1148}" destId="{CFC1D620-ABA8-3940-9376-8AE948BB1BBF}" srcOrd="1" destOrd="0" presId="urn:microsoft.com/office/officeart/2008/layout/LinedList"/>
    <dgm:cxn modelId="{D0E8F937-239E-D244-B16D-47F80DDFEECD}" type="presParOf" srcId="{378635C2-D325-404E-9402-B8A3BD659ED7}" destId="{ACE25234-2D67-3546-B4B8-7AAA930DCDF3}" srcOrd="10" destOrd="0" presId="urn:microsoft.com/office/officeart/2008/layout/LinedList"/>
    <dgm:cxn modelId="{38648B7A-88B5-4A4C-B622-0E2F9AB0953A}" type="presParOf" srcId="{378635C2-D325-404E-9402-B8A3BD659ED7}" destId="{A23343E9-A715-CC41-BFA4-CCD67B334E39}" srcOrd="11" destOrd="0" presId="urn:microsoft.com/office/officeart/2008/layout/LinedList"/>
    <dgm:cxn modelId="{31A31B77-F842-A842-9209-03A9DBEB026B}" type="presParOf" srcId="{A23343E9-A715-CC41-BFA4-CCD67B334E39}" destId="{27D83F4A-33EB-B144-A04A-0D39C2EA72FD}" srcOrd="0" destOrd="0" presId="urn:microsoft.com/office/officeart/2008/layout/LinedList"/>
    <dgm:cxn modelId="{DAB16ADF-E2E8-C042-B3B2-2E733FCE6D5C}" type="presParOf" srcId="{A23343E9-A715-CC41-BFA4-CCD67B334E39}" destId="{163F658A-01EF-F34B-BB1E-77187F05FFCE}" srcOrd="1" destOrd="0" presId="urn:microsoft.com/office/officeart/2008/layout/LinedList"/>
    <dgm:cxn modelId="{2F947C0D-9560-B742-B946-7D6915FE8FC7}" type="presParOf" srcId="{378635C2-D325-404E-9402-B8A3BD659ED7}" destId="{C6BDD951-B562-0447-9518-E732ABF378D1}" srcOrd="12" destOrd="0" presId="urn:microsoft.com/office/officeart/2008/layout/LinedList"/>
    <dgm:cxn modelId="{E28571A0-3D30-4241-A2D6-77DB9B4822A1}" type="presParOf" srcId="{378635C2-D325-404E-9402-B8A3BD659ED7}" destId="{610CBF6F-676C-984E-82D6-F2C141DD6CE8}" srcOrd="13" destOrd="0" presId="urn:microsoft.com/office/officeart/2008/layout/LinedList"/>
    <dgm:cxn modelId="{33D72110-0604-5E44-AC2A-0DEBE5000B55}" type="presParOf" srcId="{610CBF6F-676C-984E-82D6-F2C141DD6CE8}" destId="{DAE2DFF9-A501-FB4D-85B0-05FC551C7FB9}" srcOrd="0" destOrd="0" presId="urn:microsoft.com/office/officeart/2008/layout/LinedList"/>
    <dgm:cxn modelId="{6A9B9282-D44A-FB49-B76D-43D7DD7AF35E}" type="presParOf" srcId="{610CBF6F-676C-984E-82D6-F2C141DD6CE8}" destId="{D6BBA40B-1C9D-FE41-90F1-B4F61B32815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1412CA-B705-4B43-910F-D3B17AA1C924}">
      <dsp:nvSpPr>
        <dsp:cNvPr id="0" name=""/>
        <dsp:cNvSpPr/>
      </dsp:nvSpPr>
      <dsp:spPr>
        <a:xfrm>
          <a:off x="0" y="589"/>
          <a:ext cx="99496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A3E5F9-226F-B74E-AAC1-1C649398215E}">
      <dsp:nvSpPr>
        <dsp:cNvPr id="0" name=""/>
        <dsp:cNvSpPr/>
      </dsp:nvSpPr>
      <dsp:spPr>
        <a:xfrm>
          <a:off x="0" y="589"/>
          <a:ext cx="9949614" cy="689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License plate number recognition method:</a:t>
          </a:r>
        </a:p>
      </dsp:txBody>
      <dsp:txXfrm>
        <a:off x="0" y="589"/>
        <a:ext cx="9949614" cy="689741"/>
      </dsp:txXfrm>
    </dsp:sp>
    <dsp:sp modelId="{D65AAF85-749D-F243-9C10-AAE77E5A4F2A}">
      <dsp:nvSpPr>
        <dsp:cNvPr id="0" name=""/>
        <dsp:cNvSpPr/>
      </dsp:nvSpPr>
      <dsp:spPr>
        <a:xfrm>
          <a:off x="0" y="690331"/>
          <a:ext cx="99496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5C4646-D013-F94E-97A1-B1EC09ADEE14}">
      <dsp:nvSpPr>
        <dsp:cNvPr id="0" name=""/>
        <dsp:cNvSpPr/>
      </dsp:nvSpPr>
      <dsp:spPr>
        <a:xfrm>
          <a:off x="0" y="690331"/>
          <a:ext cx="9949614" cy="689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Previous papers have proposed techniques for using ANPRS system (Automatic NUmber Plate Recognition </a:t>
          </a:r>
        </a:p>
      </dsp:txBody>
      <dsp:txXfrm>
        <a:off x="0" y="690331"/>
        <a:ext cx="9949614" cy="689741"/>
      </dsp:txXfrm>
    </dsp:sp>
    <dsp:sp modelId="{F600FB60-3234-8A45-BF1B-29AD362CEDC9}">
      <dsp:nvSpPr>
        <dsp:cNvPr id="0" name=""/>
        <dsp:cNvSpPr/>
      </dsp:nvSpPr>
      <dsp:spPr>
        <a:xfrm>
          <a:off x="0" y="1380073"/>
          <a:ext cx="99496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50C18A-5E03-C446-9FDA-7480D685E8F2}">
      <dsp:nvSpPr>
        <dsp:cNvPr id="0" name=""/>
        <dsp:cNvSpPr/>
      </dsp:nvSpPr>
      <dsp:spPr>
        <a:xfrm>
          <a:off x="0" y="1380073"/>
          <a:ext cx="9949614" cy="689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This system is not much effective because it faces many challenges when it comes to detecting the license plate number</a:t>
          </a:r>
        </a:p>
      </dsp:txBody>
      <dsp:txXfrm>
        <a:off x="0" y="1380073"/>
        <a:ext cx="9949614" cy="689741"/>
      </dsp:txXfrm>
    </dsp:sp>
    <dsp:sp modelId="{F906E0DF-FA68-FD4B-8AE6-AAEB5747ADB0}">
      <dsp:nvSpPr>
        <dsp:cNvPr id="0" name=""/>
        <dsp:cNvSpPr/>
      </dsp:nvSpPr>
      <dsp:spPr>
        <a:xfrm>
          <a:off x="0" y="2069815"/>
          <a:ext cx="99496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D32E84-FDEF-CE4D-9CDE-19706811DD65}">
      <dsp:nvSpPr>
        <dsp:cNvPr id="0" name=""/>
        <dsp:cNvSpPr/>
      </dsp:nvSpPr>
      <dsp:spPr>
        <a:xfrm>
          <a:off x="0" y="2069815"/>
          <a:ext cx="9949614" cy="689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selective features : font styles, design, colors, shapes, and fast-moving vehicles.</a:t>
          </a:r>
        </a:p>
      </dsp:txBody>
      <dsp:txXfrm>
        <a:off x="0" y="2069815"/>
        <a:ext cx="9949614" cy="689741"/>
      </dsp:txXfrm>
    </dsp:sp>
    <dsp:sp modelId="{C9EA0112-F34A-9E46-A260-D857CFC79AB7}">
      <dsp:nvSpPr>
        <dsp:cNvPr id="0" name=""/>
        <dsp:cNvSpPr/>
      </dsp:nvSpPr>
      <dsp:spPr>
        <a:xfrm>
          <a:off x="0" y="2759556"/>
          <a:ext cx="99496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7E317A-E077-D344-9EA9-DDDD48FD00BF}">
      <dsp:nvSpPr>
        <dsp:cNvPr id="0" name=""/>
        <dsp:cNvSpPr/>
      </dsp:nvSpPr>
      <dsp:spPr>
        <a:xfrm>
          <a:off x="0" y="2759556"/>
          <a:ext cx="9949614" cy="689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lighting conditions : reflections, shadows , and blurring.</a:t>
          </a:r>
        </a:p>
      </dsp:txBody>
      <dsp:txXfrm>
        <a:off x="0" y="2759556"/>
        <a:ext cx="9949614" cy="689741"/>
      </dsp:txXfrm>
    </dsp:sp>
    <dsp:sp modelId="{ACE25234-2D67-3546-B4B8-7AAA930DCDF3}">
      <dsp:nvSpPr>
        <dsp:cNvPr id="0" name=""/>
        <dsp:cNvSpPr/>
      </dsp:nvSpPr>
      <dsp:spPr>
        <a:xfrm>
          <a:off x="0" y="3449298"/>
          <a:ext cx="99496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D83F4A-33EB-B144-A04A-0D39C2EA72FD}">
      <dsp:nvSpPr>
        <dsp:cNvPr id="0" name=""/>
        <dsp:cNvSpPr/>
      </dsp:nvSpPr>
      <dsp:spPr>
        <a:xfrm>
          <a:off x="0" y="3449298"/>
          <a:ext cx="9949614" cy="689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For my work , proposed techniques VNPR(Vehicle Number Plate Recognition) System will be used to overcome those challenges. </a:t>
          </a:r>
        </a:p>
      </dsp:txBody>
      <dsp:txXfrm>
        <a:off x="0" y="3449298"/>
        <a:ext cx="9949614" cy="689741"/>
      </dsp:txXfrm>
    </dsp:sp>
    <dsp:sp modelId="{C6BDD951-B562-0447-9518-E732ABF378D1}">
      <dsp:nvSpPr>
        <dsp:cNvPr id="0" name=""/>
        <dsp:cNvSpPr/>
      </dsp:nvSpPr>
      <dsp:spPr>
        <a:xfrm>
          <a:off x="0" y="4139040"/>
          <a:ext cx="99496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E2DFF9-A501-FB4D-85B0-05FC551C7FB9}">
      <dsp:nvSpPr>
        <dsp:cNvPr id="0" name=""/>
        <dsp:cNvSpPr/>
      </dsp:nvSpPr>
      <dsp:spPr>
        <a:xfrm>
          <a:off x="0" y="4139040"/>
          <a:ext cx="9949614" cy="689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 dirty="0"/>
        </a:p>
      </dsp:txBody>
      <dsp:txXfrm>
        <a:off x="0" y="4139040"/>
        <a:ext cx="9949614" cy="6897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jp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57783"/>
            <a:ext cx="10969752" cy="313080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02206"/>
            <a:ext cx="10969752" cy="2240529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A860-F335-4252-AA00-24FB67ED2982}" type="datetime1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196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B1048-0047-48CA-88BA-D69B470942CF}" type="datetime1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963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57784"/>
            <a:ext cx="2854452" cy="56434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557784"/>
            <a:ext cx="7734300" cy="56434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83879-648C-49A9-81A2-0EF5946532D0}" type="datetime1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513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C802-30E3-4658-9CCA-F873646FEC67}" type="datetime1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797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10969752" cy="31464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3902207"/>
            <a:ext cx="10969752" cy="218744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227A3-19CE-4153-81CE-64EB7AB094B3}" type="datetime1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824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100-10F6-477E-8847-29D479EF1C92}" type="datetime1">
              <a:rPr lang="en-US" smtClean="0"/>
              <a:t>5/1/22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944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1074578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95096"/>
            <a:ext cx="5387975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842211"/>
            <a:ext cx="5387975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7890" y="1895096"/>
            <a:ext cx="5414510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7890" y="2842211"/>
            <a:ext cx="5414510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128AB-198A-495F-8475-FDB360C9873F}" type="datetime1">
              <a:rPr lang="en-US" smtClean="0"/>
              <a:t>5/1/22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128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235E-F8FD-479F-9FC7-18BE84110877}" type="datetime1">
              <a:rPr lang="en-US" smtClean="0"/>
              <a:t>5/1/22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844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09B-68DA-462E-9DB4-4C9ADAB8CBCC}" type="datetime1">
              <a:rPr lang="en-US" smtClean="0"/>
              <a:t>5/1/22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855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020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200"/>
            <a:ext cx="5483352" cy="57440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9989"/>
            <a:ext cx="4970822" cy="287121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C4E36-FABE-47EB-AA7F-C19A93824617}" type="datetime1">
              <a:rPr lang="en-US" smtClean="0"/>
              <a:t>5/1/22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77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74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199"/>
            <a:ext cx="5483352" cy="54038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2708"/>
            <a:ext cx="4970822" cy="25462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CE6B-5DE6-4A2D-B72E-5E8969F9F56F}" type="datetime1">
              <a:rPr lang="en-US" smtClean="0"/>
              <a:t>5/1/22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101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2E603F-28B7-4831-BF23-65FBAB13D5F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F481A142-DA77-4A5F-AD1F-14E6C18F0F5F}" type="datetime1">
              <a:rPr lang="en-US" smtClean="0"/>
              <a:t>5/1/22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800" kern="1200" cap="all" spc="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346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07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1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0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: Shape 22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1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26">
            <a:extLst>
              <a:ext uri="{FF2B5EF4-FFF2-40B4-BE49-F238E27FC236}">
                <a16:creationId xmlns:a16="http://schemas.microsoft.com/office/drawing/2014/main" id="{76ADA084-C86B-4F3C-8077-6A8999CC4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719445-5DC9-0270-49CA-52E3706A19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48752" y="552782"/>
            <a:ext cx="5919373" cy="161192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Security Systems Built for Vehicle thefts using Convolutional Neural Network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D1C134-344C-CC8E-3D4E-C3FEC3392C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5083" y="2391995"/>
            <a:ext cx="5904056" cy="31747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Eunice Olorunshola </a:t>
            </a:r>
          </a:p>
          <a:p>
            <a:r>
              <a:rPr lang="en-US"/>
              <a:t>4/20/2022</a:t>
            </a:r>
          </a:p>
          <a:p>
            <a:r>
              <a:rPr lang="en-US"/>
              <a:t>CSC 8810 Computational Intelligence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FFB216-29E7-82E4-C731-8B243BE3BF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265" r="16152" b="-1"/>
          <a:stretch/>
        </p:blipFill>
        <p:spPr>
          <a:xfrm>
            <a:off x="20" y="10"/>
            <a:ext cx="5710632" cy="6857990"/>
          </a:xfrm>
          <a:custGeom>
            <a:avLst/>
            <a:gdLst/>
            <a:ahLst/>
            <a:cxnLst/>
            <a:rect l="l" t="t" r="r" b="b"/>
            <a:pathLst>
              <a:path w="5710652" h="6858000">
                <a:moveTo>
                  <a:pt x="4831301" y="0"/>
                </a:moveTo>
                <a:lnTo>
                  <a:pt x="5696109" y="0"/>
                </a:lnTo>
                <a:lnTo>
                  <a:pt x="5706418" y="42969"/>
                </a:lnTo>
                <a:cubicBezTo>
                  <a:pt x="5714414" y="100391"/>
                  <a:pt x="5711283" y="160329"/>
                  <a:pt x="5695333" y="219852"/>
                </a:cubicBezTo>
                <a:cubicBezTo>
                  <a:pt x="5631536" y="457945"/>
                  <a:pt x="5386806" y="599240"/>
                  <a:pt x="5148712" y="535443"/>
                </a:cubicBezTo>
                <a:cubicBezTo>
                  <a:pt x="4940381" y="479621"/>
                  <a:pt x="4806160" y="285271"/>
                  <a:pt x="4818599" y="78052"/>
                </a:cubicBezTo>
                <a:close/>
                <a:moveTo>
                  <a:pt x="0" y="0"/>
                </a:moveTo>
                <a:lnTo>
                  <a:pt x="545808" y="0"/>
                </a:lnTo>
                <a:lnTo>
                  <a:pt x="4212872" y="0"/>
                </a:lnTo>
                <a:lnTo>
                  <a:pt x="4204748" y="184996"/>
                </a:lnTo>
                <a:cubicBezTo>
                  <a:pt x="4203390" y="263520"/>
                  <a:pt x="4204263" y="341910"/>
                  <a:pt x="4207775" y="419995"/>
                </a:cubicBezTo>
                <a:cubicBezTo>
                  <a:pt x="4220964" y="709488"/>
                  <a:pt x="4449625" y="891535"/>
                  <a:pt x="4655737" y="1068099"/>
                </a:cubicBezTo>
                <a:cubicBezTo>
                  <a:pt x="5169527" y="1508061"/>
                  <a:pt x="5344373" y="2032158"/>
                  <a:pt x="5103604" y="2589405"/>
                </a:cubicBezTo>
                <a:cubicBezTo>
                  <a:pt x="5010230" y="2805523"/>
                  <a:pt x="4828675" y="2993264"/>
                  <a:pt x="4657611" y="3164269"/>
                </a:cubicBezTo>
                <a:cubicBezTo>
                  <a:pt x="4198817" y="3622744"/>
                  <a:pt x="4217616" y="4154456"/>
                  <a:pt x="4499219" y="4641255"/>
                </a:cubicBezTo>
                <a:cubicBezTo>
                  <a:pt x="4699839" y="4986832"/>
                  <a:pt x="4940395" y="5311556"/>
                  <a:pt x="5110950" y="5670858"/>
                </a:cubicBezTo>
                <a:cubicBezTo>
                  <a:pt x="5277001" y="6019042"/>
                  <a:pt x="5375520" y="6366409"/>
                  <a:pt x="5396522" y="6707670"/>
                </a:cubicBezTo>
                <a:lnTo>
                  <a:pt x="539889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79872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6ADA084-C86B-4F3C-8077-6A8999CC4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D8BDDB-1373-44A3-D79C-F8C4D985A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8752" y="177800"/>
            <a:ext cx="5919373" cy="1117600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dirty="0"/>
              <a:t>Image Preprocessing Steps: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B771B-3848-A11B-938A-B83F5C14B0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5702" y="1295400"/>
            <a:ext cx="6446297" cy="5384800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Preprocessing is an important step to ensure the recognition will be effective and give proper results in later stages.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main motive of preprocessing is to enhance the quality of the image that will be processed for recognition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steps follows: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1.</a:t>
            </a:r>
            <a:r>
              <a:rPr lang="en-US" b="1" dirty="0"/>
              <a:t>RGB to Grayscale conversion</a:t>
            </a:r>
            <a:r>
              <a:rPr lang="en-US" dirty="0"/>
              <a:t> : The image inputted is in color , converting it grayscale is needed  to reduce the number of colors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2. </a:t>
            </a:r>
            <a:r>
              <a:rPr lang="en-US" b="1" dirty="0"/>
              <a:t>Noise Reduction </a:t>
            </a:r>
            <a:r>
              <a:rPr lang="en-US" dirty="0"/>
              <a:t>: Image noises are distortion in the image that are caused by fault in camera or poor visibility from changing weather conditions. </a:t>
            </a:r>
          </a:p>
          <a:p>
            <a:r>
              <a:rPr lang="en-US" dirty="0"/>
              <a:t>	- Gaussian blur : is used to remove noise by removing the unwanted vertical edges. </a:t>
            </a:r>
          </a:p>
          <a:p>
            <a:r>
              <a:rPr lang="en-US" dirty="0"/>
              <a:t>3</a:t>
            </a:r>
            <a:r>
              <a:rPr lang="en-US" b="1" dirty="0"/>
              <a:t>. Binarization </a:t>
            </a:r>
            <a:r>
              <a:rPr lang="en-US" dirty="0"/>
              <a:t>: Is the process of converting an image with two pixels value  that only contains white and black pixels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Performing binarization before the process of detecting and extracting the license plate from the image will make it easier as the edges will be clearer in the binary image.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This process is performed by selecting a threshold value by using the Otsu method algorithm 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After selecting the threshold value,  the plate characters are  extracted using Sobel method detection algorithm which helps identify what the shape actually  is by detecting the edges. </a:t>
            </a:r>
          </a:p>
        </p:txBody>
      </p:sp>
      <p:pic>
        <p:nvPicPr>
          <p:cNvPr id="5" name="Picture 4" descr="White stairs with a blue arrow drawn in the middle pointing upwards">
            <a:extLst>
              <a:ext uri="{FF2B5EF4-FFF2-40B4-BE49-F238E27FC236}">
                <a16:creationId xmlns:a16="http://schemas.microsoft.com/office/drawing/2014/main" id="{BF9664D0-EED7-400F-4B85-BF62688410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730"/>
          <a:stretch/>
        </p:blipFill>
        <p:spPr>
          <a:xfrm>
            <a:off x="193444" y="10"/>
            <a:ext cx="5710632" cy="6857990"/>
          </a:xfrm>
          <a:custGeom>
            <a:avLst/>
            <a:gdLst/>
            <a:ahLst/>
            <a:cxnLst/>
            <a:rect l="l" t="t" r="r" b="b"/>
            <a:pathLst>
              <a:path w="5710652" h="6858000">
                <a:moveTo>
                  <a:pt x="4831301" y="0"/>
                </a:moveTo>
                <a:lnTo>
                  <a:pt x="5696109" y="0"/>
                </a:lnTo>
                <a:lnTo>
                  <a:pt x="5706418" y="42969"/>
                </a:lnTo>
                <a:cubicBezTo>
                  <a:pt x="5714414" y="100391"/>
                  <a:pt x="5711283" y="160329"/>
                  <a:pt x="5695333" y="219852"/>
                </a:cubicBezTo>
                <a:cubicBezTo>
                  <a:pt x="5631536" y="457945"/>
                  <a:pt x="5386806" y="599240"/>
                  <a:pt x="5148712" y="535443"/>
                </a:cubicBezTo>
                <a:cubicBezTo>
                  <a:pt x="4940381" y="479621"/>
                  <a:pt x="4806160" y="285271"/>
                  <a:pt x="4818599" y="78052"/>
                </a:cubicBezTo>
                <a:close/>
                <a:moveTo>
                  <a:pt x="0" y="0"/>
                </a:moveTo>
                <a:lnTo>
                  <a:pt x="545808" y="0"/>
                </a:lnTo>
                <a:lnTo>
                  <a:pt x="4212872" y="0"/>
                </a:lnTo>
                <a:lnTo>
                  <a:pt x="4204748" y="184996"/>
                </a:lnTo>
                <a:cubicBezTo>
                  <a:pt x="4203390" y="263520"/>
                  <a:pt x="4204263" y="341910"/>
                  <a:pt x="4207775" y="419995"/>
                </a:cubicBezTo>
                <a:cubicBezTo>
                  <a:pt x="4220964" y="709488"/>
                  <a:pt x="4449625" y="891535"/>
                  <a:pt x="4655737" y="1068099"/>
                </a:cubicBezTo>
                <a:cubicBezTo>
                  <a:pt x="5169527" y="1508061"/>
                  <a:pt x="5344373" y="2032158"/>
                  <a:pt x="5103604" y="2589405"/>
                </a:cubicBezTo>
                <a:cubicBezTo>
                  <a:pt x="5010230" y="2805523"/>
                  <a:pt x="4828675" y="2993264"/>
                  <a:pt x="4657611" y="3164269"/>
                </a:cubicBezTo>
                <a:cubicBezTo>
                  <a:pt x="4198817" y="3622744"/>
                  <a:pt x="4217616" y="4154456"/>
                  <a:pt x="4499219" y="4641255"/>
                </a:cubicBezTo>
                <a:cubicBezTo>
                  <a:pt x="4699839" y="4986832"/>
                  <a:pt x="4940395" y="5311556"/>
                  <a:pt x="5110950" y="5670858"/>
                </a:cubicBezTo>
                <a:cubicBezTo>
                  <a:pt x="5277001" y="6019042"/>
                  <a:pt x="5375520" y="6366409"/>
                  <a:pt x="5396522" y="6707670"/>
                </a:cubicBezTo>
                <a:lnTo>
                  <a:pt x="539889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36770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5DD71-CB16-FE90-A10A-BF9EB40CF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65100"/>
            <a:ext cx="10972800" cy="825501"/>
          </a:xfrm>
        </p:spPr>
        <p:txBody>
          <a:bodyPr>
            <a:normAutofit/>
          </a:bodyPr>
          <a:lstStyle/>
          <a:p>
            <a:r>
              <a:rPr lang="en-US" dirty="0"/>
              <a:t>Algorithms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A06ED-65F1-E82C-7FD2-E569F32849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600" y="1092200"/>
            <a:ext cx="11887200" cy="5765800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Otsu method:  is a variance-based technique that is used to find the threshold value where the weighted variance between the foreground and background pixel is the minimum.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Otsu Algorithm iteratively searches for the threshold that is the minimum weighted sum of variances of the two classes (background and foreground)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Formula: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Sobel method detection algorithm : Sobel method uses a Sobel filter for edge detection by calculating the gradient of image intensity at each pixel in the image.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result shows how the image changes at each pixel , and if the pixel represents an edge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Sobel filter uses two 3 x 3 kernels , one for changes in the horizontal direction, and one for changes in the vertical direction.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two kernels are convolved with the original image to calculate the approximations of the derivatives.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Formula: </a:t>
            </a:r>
          </a:p>
          <a:p>
            <a:r>
              <a:rPr lang="en-US" dirty="0"/>
              <a:t>-  Used to calculate gradient direction: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DDCD18ED-35FC-2D31-079F-9C7D50E4AF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600" y="2441181"/>
            <a:ext cx="4673600" cy="592150"/>
          </a:xfrm>
          <a:prstGeom prst="rect">
            <a:avLst/>
          </a:prstGeom>
        </p:spPr>
      </p:pic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9CEE7646-7E12-1B34-05C9-72978F826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7700" y="5403850"/>
            <a:ext cx="3975100" cy="723900"/>
          </a:xfrm>
          <a:prstGeom prst="rect">
            <a:avLst/>
          </a:prstGeom>
        </p:spPr>
      </p:pic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AE8BE5B1-43F6-5A06-2E08-DACC279B0B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3750" y="5969000"/>
            <a:ext cx="39751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827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E91A9-75B1-FBA0-4750-FF031320E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14676"/>
            <a:ext cx="10972800" cy="526058"/>
          </a:xfrm>
        </p:spPr>
        <p:txBody>
          <a:bodyPr>
            <a:normAutofit fontScale="90000"/>
          </a:bodyPr>
          <a:lstStyle/>
          <a:p>
            <a:r>
              <a:rPr lang="en-US" dirty="0"/>
              <a:t>Experiment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3B3DF-44B1-DD3C-6959-3C900CCD38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40734"/>
            <a:ext cx="12192000" cy="6755745"/>
          </a:xfrm>
        </p:spPr>
        <p:txBody>
          <a:bodyPr/>
          <a:lstStyle/>
          <a:p>
            <a:r>
              <a:rPr lang="en-US" dirty="0"/>
              <a:t>Input Image:                           Input Image converted to Grayscale:            Input Image using           									                              Gaussian Blur:</a:t>
            </a:r>
          </a:p>
          <a:p>
            <a:r>
              <a:rPr lang="en-US" dirty="0"/>
              <a:t>                                                                                                                              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Input Image using Noise Reduction:    Input image using Sobel filter:    Input Image using Otsu method: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:                                                  </a:t>
            </a:r>
          </a:p>
          <a:p>
            <a:endParaRPr lang="en-US" dirty="0"/>
          </a:p>
          <a:p>
            <a:r>
              <a:rPr lang="en-US" dirty="0"/>
              <a:t>Input Image using both methods to detect the shape of the license plate:</a:t>
            </a:r>
          </a:p>
          <a:p>
            <a:endParaRPr lang="en-US" dirty="0"/>
          </a:p>
        </p:txBody>
      </p:sp>
      <p:pic>
        <p:nvPicPr>
          <p:cNvPr id="5" name="Picture 4" descr="The back of a car&#10;&#10;Description automatically generated with medium confidence">
            <a:extLst>
              <a:ext uri="{FF2B5EF4-FFF2-40B4-BE49-F238E27FC236}">
                <a16:creationId xmlns:a16="http://schemas.microsoft.com/office/drawing/2014/main" id="{4640EED0-2AEE-997F-212F-BBFDC2601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60" y="1109260"/>
            <a:ext cx="2567275" cy="1718958"/>
          </a:xfrm>
          <a:prstGeom prst="rect">
            <a:avLst/>
          </a:prstGeom>
        </p:spPr>
      </p:pic>
      <p:pic>
        <p:nvPicPr>
          <p:cNvPr id="7" name="Picture 6" descr="A black car with a license plate&#10;&#10;Description automatically generated with low confidence">
            <a:extLst>
              <a:ext uri="{FF2B5EF4-FFF2-40B4-BE49-F238E27FC236}">
                <a16:creationId xmlns:a16="http://schemas.microsoft.com/office/drawing/2014/main" id="{E43BDDE4-D004-1FA5-B640-136DD9E727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1107435"/>
            <a:ext cx="2567275" cy="1718957"/>
          </a:xfrm>
          <a:prstGeom prst="rect">
            <a:avLst/>
          </a:prstGeom>
        </p:spPr>
      </p:pic>
      <p:pic>
        <p:nvPicPr>
          <p:cNvPr id="9" name="Picture 8" descr="The front of a car&#10;&#10;Description automatically generated with medium confidence">
            <a:extLst>
              <a:ext uri="{FF2B5EF4-FFF2-40B4-BE49-F238E27FC236}">
                <a16:creationId xmlns:a16="http://schemas.microsoft.com/office/drawing/2014/main" id="{7AB9A608-DBB5-EDB0-5BA2-C83D322F00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4800" y="1354179"/>
            <a:ext cx="2296160" cy="153742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16A32F-F3EF-3CEC-3EB8-29B2C1E38D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35" y="3296744"/>
            <a:ext cx="3229440" cy="1905256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4CD4708A-D3B4-E4D6-6FC6-702F7E51D7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24894" y="3240350"/>
            <a:ext cx="2966786" cy="1802107"/>
          </a:xfrm>
          <a:prstGeom prst="rect">
            <a:avLst/>
          </a:prstGeom>
        </p:spPr>
      </p:pic>
      <p:pic>
        <p:nvPicPr>
          <p:cNvPr id="15" name="Picture 14" descr="Text&#10;&#10;Description automatically generated">
            <a:extLst>
              <a:ext uri="{FF2B5EF4-FFF2-40B4-BE49-F238E27FC236}">
                <a16:creationId xmlns:a16="http://schemas.microsoft.com/office/drawing/2014/main" id="{96A2E1B5-066E-050B-5D7E-A4E7D4D253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58474" y="3280417"/>
            <a:ext cx="3229440" cy="1961649"/>
          </a:xfrm>
          <a:prstGeom prst="rect">
            <a:avLst/>
          </a:prstGeom>
        </p:spPr>
      </p:pic>
      <p:pic>
        <p:nvPicPr>
          <p:cNvPr id="19" name="Picture 18" descr="Text&#10;&#10;Description automatically generated with medium confidence">
            <a:extLst>
              <a:ext uri="{FF2B5EF4-FFF2-40B4-BE49-F238E27FC236}">
                <a16:creationId xmlns:a16="http://schemas.microsoft.com/office/drawing/2014/main" id="{5A2E61FE-5F0A-44FA-0B08-A319D54936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57600" y="5568515"/>
            <a:ext cx="4003106" cy="1428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1829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92452-7D22-060F-C56D-A85D5F78E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61545"/>
            <a:ext cx="10972800" cy="553717"/>
          </a:xfrm>
        </p:spPr>
        <p:txBody>
          <a:bodyPr>
            <a:normAutofit fontScale="90000"/>
          </a:bodyPr>
          <a:lstStyle/>
          <a:p>
            <a:r>
              <a:rPr lang="en-US"/>
              <a:t>Experiment Implementation Final Result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63828-BCAE-F562-90F7-B68E26074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15261"/>
            <a:ext cx="12009120" cy="598119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Result of the license plate character extracted from the input image: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Result of the license plate detected and recognized from the input image: </a:t>
            </a:r>
          </a:p>
          <a:p>
            <a:r>
              <a:rPr lang="en-US" dirty="0"/>
              <a:t>                                                                                               - Optical Character Recognition(OCR) is  </a:t>
            </a:r>
          </a:p>
          <a:p>
            <a:r>
              <a:rPr lang="en-US" dirty="0"/>
              <a:t>                                              				a method in which the input is an image and</a:t>
            </a:r>
          </a:p>
          <a:p>
            <a:r>
              <a:rPr lang="en-US" dirty="0"/>
              <a:t>							the output is a string of characters. </a:t>
            </a:r>
          </a:p>
          <a:p>
            <a:r>
              <a:rPr lang="en-US" dirty="0"/>
              <a:t>                                                                 			- Separates the different characters from each 							other in the input image </a:t>
            </a:r>
          </a:p>
          <a:p>
            <a:r>
              <a:rPr lang="en-US" dirty="0"/>
              <a:t>						-	- automatically identifies and recognizes the 							characters from the cropped image. </a:t>
            </a:r>
          </a:p>
          <a:p>
            <a:endParaRPr lang="en-US" dirty="0"/>
          </a:p>
          <a:p>
            <a:r>
              <a:rPr lang="en-US" dirty="0"/>
              <a:t>                                           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728E90-1AF1-CDB5-0EC6-53811F2C8F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7142" y="1212115"/>
            <a:ext cx="6590458" cy="1542310"/>
          </a:xfrm>
          <a:prstGeom prst="rect">
            <a:avLst/>
          </a:prstGeom>
        </p:spPr>
      </p:pic>
      <p:pic>
        <p:nvPicPr>
          <p:cNvPr id="7" name="Picture 6" descr="A picture containing chart&#10;&#10;Description automatically generated">
            <a:extLst>
              <a:ext uri="{FF2B5EF4-FFF2-40B4-BE49-F238E27FC236}">
                <a16:creationId xmlns:a16="http://schemas.microsoft.com/office/drawing/2014/main" id="{02EE5B9E-ACE9-74B1-E4B9-213D1474C8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141" y="1325372"/>
            <a:ext cx="4202860" cy="1532182"/>
          </a:xfrm>
          <a:prstGeom prst="rect">
            <a:avLst/>
          </a:prstGeom>
        </p:spPr>
      </p:pic>
      <p:pic>
        <p:nvPicPr>
          <p:cNvPr id="9" name="Picture 8" descr="The back of a car&#10;&#10;Description automatically generated with medium confidence">
            <a:extLst>
              <a:ext uri="{FF2B5EF4-FFF2-40B4-BE49-F238E27FC236}">
                <a16:creationId xmlns:a16="http://schemas.microsoft.com/office/drawing/2014/main" id="{E254EDCF-8E07-DE4C-6425-31407945E9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" y="3453328"/>
            <a:ext cx="5486400" cy="292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642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F52A5B-5810-4130-A3DB-FD2582D053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8FE145C-BED6-4533-8211-7AC773F7A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916078" cy="6858000"/>
          </a:xfrm>
          <a:custGeom>
            <a:avLst/>
            <a:gdLst>
              <a:gd name="connsiteX0" fmla="*/ 8183400 w 8916078"/>
              <a:gd name="connsiteY0" fmla="*/ 3865853 h 6820849"/>
              <a:gd name="connsiteX1" fmla="*/ 8259593 w 8916078"/>
              <a:gd name="connsiteY1" fmla="*/ 3878252 h 6820849"/>
              <a:gd name="connsiteX2" fmla="*/ 8529076 w 8916078"/>
              <a:gd name="connsiteY2" fmla="*/ 4345010 h 6820849"/>
              <a:gd name="connsiteX3" fmla="*/ 8062319 w 8916078"/>
              <a:gd name="connsiteY3" fmla="*/ 4614493 h 6820849"/>
              <a:gd name="connsiteX4" fmla="*/ 7792836 w 8916078"/>
              <a:gd name="connsiteY4" fmla="*/ 4147735 h 6820849"/>
              <a:gd name="connsiteX5" fmla="*/ 8183400 w 8916078"/>
              <a:gd name="connsiteY5" fmla="*/ 3865853 h 6820849"/>
              <a:gd name="connsiteX6" fmla="*/ 8734942 w 8916078"/>
              <a:gd name="connsiteY6" fmla="*/ 2667480 h 6820849"/>
              <a:gd name="connsiteX7" fmla="*/ 8773412 w 8916078"/>
              <a:gd name="connsiteY7" fmla="*/ 2673741 h 6820849"/>
              <a:gd name="connsiteX8" fmla="*/ 8909474 w 8916078"/>
              <a:gd name="connsiteY8" fmla="*/ 2909407 h 6820849"/>
              <a:gd name="connsiteX9" fmla="*/ 8673808 w 8916078"/>
              <a:gd name="connsiteY9" fmla="*/ 3045469 h 6820849"/>
              <a:gd name="connsiteX10" fmla="*/ 8537746 w 8916078"/>
              <a:gd name="connsiteY10" fmla="*/ 2809802 h 6820849"/>
              <a:gd name="connsiteX11" fmla="*/ 8697151 w 8916078"/>
              <a:gd name="connsiteY11" fmla="*/ 2668961 h 6820849"/>
              <a:gd name="connsiteX12" fmla="*/ 8734942 w 8916078"/>
              <a:gd name="connsiteY12" fmla="*/ 2667480 h 6820849"/>
              <a:gd name="connsiteX13" fmla="*/ 8776652 w 8916078"/>
              <a:gd name="connsiteY13" fmla="*/ 1 h 6820849"/>
              <a:gd name="connsiteX14" fmla="*/ 8786961 w 8916078"/>
              <a:gd name="connsiteY14" fmla="*/ 42970 h 6820849"/>
              <a:gd name="connsiteX15" fmla="*/ 8775876 w 8916078"/>
              <a:gd name="connsiteY15" fmla="*/ 219853 h 6820849"/>
              <a:gd name="connsiteX16" fmla="*/ 8229255 w 8916078"/>
              <a:gd name="connsiteY16" fmla="*/ 535444 h 6820849"/>
              <a:gd name="connsiteX17" fmla="*/ 7899142 w 8916078"/>
              <a:gd name="connsiteY17" fmla="*/ 78053 h 6820849"/>
              <a:gd name="connsiteX18" fmla="*/ 7911844 w 8916078"/>
              <a:gd name="connsiteY18" fmla="*/ 1 h 6820849"/>
              <a:gd name="connsiteX19" fmla="*/ 0 w 8916078"/>
              <a:gd name="connsiteY19" fmla="*/ 0 h 6820849"/>
              <a:gd name="connsiteX20" fmla="*/ 3064542 w 8916078"/>
              <a:gd name="connsiteY20" fmla="*/ 1 h 6820849"/>
              <a:gd name="connsiteX21" fmla="*/ 3626351 w 8916078"/>
              <a:gd name="connsiteY21" fmla="*/ 1 h 6820849"/>
              <a:gd name="connsiteX22" fmla="*/ 6388767 w 8916078"/>
              <a:gd name="connsiteY22" fmla="*/ 1 h 6820849"/>
              <a:gd name="connsiteX23" fmla="*/ 7293415 w 8916078"/>
              <a:gd name="connsiteY23" fmla="*/ 1 h 6820849"/>
              <a:gd name="connsiteX24" fmla="*/ 7285291 w 8916078"/>
              <a:gd name="connsiteY24" fmla="*/ 184997 h 6820849"/>
              <a:gd name="connsiteX25" fmla="*/ 7288318 w 8916078"/>
              <a:gd name="connsiteY25" fmla="*/ 419996 h 6820849"/>
              <a:gd name="connsiteX26" fmla="*/ 7736280 w 8916078"/>
              <a:gd name="connsiteY26" fmla="*/ 1068100 h 6820849"/>
              <a:gd name="connsiteX27" fmla="*/ 8184147 w 8916078"/>
              <a:gd name="connsiteY27" fmla="*/ 2589406 h 6820849"/>
              <a:gd name="connsiteX28" fmla="*/ 7738154 w 8916078"/>
              <a:gd name="connsiteY28" fmla="*/ 3164270 h 6820849"/>
              <a:gd name="connsiteX29" fmla="*/ 7579762 w 8916078"/>
              <a:gd name="connsiteY29" fmla="*/ 4641256 h 6820849"/>
              <a:gd name="connsiteX30" fmla="*/ 8191492 w 8916078"/>
              <a:gd name="connsiteY30" fmla="*/ 5670858 h 6820849"/>
              <a:gd name="connsiteX31" fmla="*/ 8477065 w 8916078"/>
              <a:gd name="connsiteY31" fmla="*/ 6707671 h 6820849"/>
              <a:gd name="connsiteX32" fmla="*/ 8478852 w 8916078"/>
              <a:gd name="connsiteY32" fmla="*/ 6820849 h 6820849"/>
              <a:gd name="connsiteX33" fmla="*/ 0 w 8916078"/>
              <a:gd name="connsiteY33" fmla="*/ 6820849 h 6820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8916078" h="6820849">
                <a:moveTo>
                  <a:pt x="8183400" y="3865853"/>
                </a:moveTo>
                <a:cubicBezTo>
                  <a:pt x="8208679" y="3867370"/>
                  <a:pt x="8234181" y="3871443"/>
                  <a:pt x="8259593" y="3878252"/>
                </a:cubicBezTo>
                <a:cubicBezTo>
                  <a:pt x="8462901" y="3932728"/>
                  <a:pt x="8583552" y="4141703"/>
                  <a:pt x="8529076" y="4345010"/>
                </a:cubicBezTo>
                <a:cubicBezTo>
                  <a:pt x="8474600" y="4548317"/>
                  <a:pt x="8265626" y="4668969"/>
                  <a:pt x="8062319" y="4614493"/>
                </a:cubicBezTo>
                <a:cubicBezTo>
                  <a:pt x="7859012" y="4560017"/>
                  <a:pt x="7738360" y="4351042"/>
                  <a:pt x="7792836" y="4147735"/>
                </a:cubicBezTo>
                <a:cubicBezTo>
                  <a:pt x="7840502" y="3969841"/>
                  <a:pt x="8006457" y="3855230"/>
                  <a:pt x="8183400" y="3865853"/>
                </a:cubicBezTo>
                <a:close/>
                <a:moveTo>
                  <a:pt x="8734942" y="2667480"/>
                </a:moveTo>
                <a:cubicBezTo>
                  <a:pt x="8747705" y="2668246"/>
                  <a:pt x="8760581" y="2670303"/>
                  <a:pt x="8773412" y="2673741"/>
                </a:cubicBezTo>
                <a:cubicBezTo>
                  <a:pt x="8876062" y="2701246"/>
                  <a:pt x="8936980" y="2806757"/>
                  <a:pt x="8909474" y="2909407"/>
                </a:cubicBezTo>
                <a:cubicBezTo>
                  <a:pt x="8881969" y="3012057"/>
                  <a:pt x="8776458" y="3072974"/>
                  <a:pt x="8673808" y="3045469"/>
                </a:cubicBezTo>
                <a:cubicBezTo>
                  <a:pt x="8571158" y="3017965"/>
                  <a:pt x="8510241" y="2912452"/>
                  <a:pt x="8537746" y="2809802"/>
                </a:cubicBezTo>
                <a:cubicBezTo>
                  <a:pt x="8558375" y="2732815"/>
                  <a:pt x="8622882" y="2679302"/>
                  <a:pt x="8697151" y="2668961"/>
                </a:cubicBezTo>
                <a:cubicBezTo>
                  <a:pt x="8709529" y="2667237"/>
                  <a:pt x="8722180" y="2666714"/>
                  <a:pt x="8734942" y="2667480"/>
                </a:cubicBezTo>
                <a:close/>
                <a:moveTo>
                  <a:pt x="8776652" y="1"/>
                </a:moveTo>
                <a:lnTo>
                  <a:pt x="8786961" y="42970"/>
                </a:lnTo>
                <a:cubicBezTo>
                  <a:pt x="8794957" y="100392"/>
                  <a:pt x="8791826" y="160330"/>
                  <a:pt x="8775876" y="219853"/>
                </a:cubicBezTo>
                <a:cubicBezTo>
                  <a:pt x="8712079" y="457946"/>
                  <a:pt x="8467349" y="599241"/>
                  <a:pt x="8229255" y="535444"/>
                </a:cubicBezTo>
                <a:cubicBezTo>
                  <a:pt x="8020924" y="479621"/>
                  <a:pt x="7886703" y="285271"/>
                  <a:pt x="7899142" y="78053"/>
                </a:cubicBezTo>
                <a:lnTo>
                  <a:pt x="7911844" y="1"/>
                </a:lnTo>
                <a:close/>
                <a:moveTo>
                  <a:pt x="0" y="0"/>
                </a:moveTo>
                <a:lnTo>
                  <a:pt x="3064542" y="1"/>
                </a:lnTo>
                <a:lnTo>
                  <a:pt x="3626351" y="1"/>
                </a:lnTo>
                <a:lnTo>
                  <a:pt x="6388767" y="1"/>
                </a:lnTo>
                <a:lnTo>
                  <a:pt x="7293415" y="1"/>
                </a:lnTo>
                <a:lnTo>
                  <a:pt x="7285291" y="184997"/>
                </a:lnTo>
                <a:cubicBezTo>
                  <a:pt x="7283933" y="263521"/>
                  <a:pt x="7284806" y="341911"/>
                  <a:pt x="7288318" y="419996"/>
                </a:cubicBezTo>
                <a:cubicBezTo>
                  <a:pt x="7301507" y="709488"/>
                  <a:pt x="7530168" y="891535"/>
                  <a:pt x="7736280" y="1068100"/>
                </a:cubicBezTo>
                <a:cubicBezTo>
                  <a:pt x="8250069" y="1508062"/>
                  <a:pt x="8424916" y="2032159"/>
                  <a:pt x="8184147" y="2589406"/>
                </a:cubicBezTo>
                <a:cubicBezTo>
                  <a:pt x="8090773" y="2805524"/>
                  <a:pt x="7909218" y="2993264"/>
                  <a:pt x="7738154" y="3164270"/>
                </a:cubicBezTo>
                <a:cubicBezTo>
                  <a:pt x="7279360" y="3622745"/>
                  <a:pt x="7298159" y="4154456"/>
                  <a:pt x="7579762" y="4641256"/>
                </a:cubicBezTo>
                <a:cubicBezTo>
                  <a:pt x="7780382" y="4986833"/>
                  <a:pt x="8020938" y="5311557"/>
                  <a:pt x="8191492" y="5670858"/>
                </a:cubicBezTo>
                <a:cubicBezTo>
                  <a:pt x="8357544" y="6019043"/>
                  <a:pt x="8456063" y="6366409"/>
                  <a:pt x="8477065" y="6707671"/>
                </a:cubicBezTo>
                <a:lnTo>
                  <a:pt x="8478852" y="6820849"/>
                </a:lnTo>
                <a:lnTo>
                  <a:pt x="0" y="68208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E0A07C-7173-9793-A216-4CD53A913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6029325" cy="13255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Face Recognition System </a:t>
            </a:r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C021E2A-4A3E-FE4E-5038-084B32BD7F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06204"/>
            <a:ext cx="6893859" cy="4036534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Face Recognition system method is used to recognize and detect the owners of the vehicle by collecting facial images of drivers and using convolutional neural network to extract the features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The approach of the system is to follow my proposed framework of acquiring the image of the vehicle owner in the vehicle, face detection, face extraction , and feature extractor. </a:t>
            </a:r>
          </a:p>
          <a:p>
            <a:pPr>
              <a:lnSpc>
                <a:spcPct val="100000"/>
              </a:lnSpc>
            </a:pPr>
            <a:r>
              <a:rPr lang="en-US" sz="1700" dirty="0"/>
              <a:t>- Follows two stages : input the constructed images  and output the final facial images and mark the position of the  feature points of the face, eyes, nose, and every corner of the mouth.</a:t>
            </a:r>
          </a:p>
        </p:txBody>
      </p:sp>
    </p:spTree>
    <p:extLst>
      <p:ext uri="{BB962C8B-B14F-4D97-AF65-F5344CB8AC3E}">
        <p14:creationId xmlns:p14="http://schemas.microsoft.com/office/powerpoint/2010/main" val="3153880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172EFE5-DDB5-41BC-B3F4-19D747119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77B4CB6-64B7-4C1D-B623-F1EC02FCC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5937866"/>
          </a:xfrm>
          <a:custGeom>
            <a:avLst/>
            <a:gdLst>
              <a:gd name="connsiteX0" fmla="*/ 8930642 w 12192000"/>
              <a:gd name="connsiteY0" fmla="*/ 5494299 h 5937866"/>
              <a:gd name="connsiteX1" fmla="*/ 9143134 w 12192000"/>
              <a:gd name="connsiteY1" fmla="*/ 5616927 h 5937866"/>
              <a:gd name="connsiteX2" fmla="*/ 9043549 w 12192000"/>
              <a:gd name="connsiteY2" fmla="*/ 5914543 h 5937866"/>
              <a:gd name="connsiteX3" fmla="*/ 8745984 w 12192000"/>
              <a:gd name="connsiteY3" fmla="*/ 5814814 h 5937866"/>
              <a:gd name="connsiteX4" fmla="*/ 8845568 w 12192000"/>
              <a:gd name="connsiteY4" fmla="*/ 5517199 h 5937866"/>
              <a:gd name="connsiteX5" fmla="*/ 8930642 w 12192000"/>
              <a:gd name="connsiteY5" fmla="*/ 5494299 h 5937866"/>
              <a:gd name="connsiteX6" fmla="*/ 9842642 w 12192000"/>
              <a:gd name="connsiteY6" fmla="*/ 4939308 h 5937866"/>
              <a:gd name="connsiteX7" fmla="*/ 10272210 w 12192000"/>
              <a:gd name="connsiteY7" fmla="*/ 5187210 h 5937866"/>
              <a:gd name="connsiteX8" fmla="*/ 10070896 w 12192000"/>
              <a:gd name="connsiteY8" fmla="*/ 5788857 h 5937866"/>
              <a:gd name="connsiteX9" fmla="*/ 9469346 w 12192000"/>
              <a:gd name="connsiteY9" fmla="*/ 5587251 h 5937866"/>
              <a:gd name="connsiteX10" fmla="*/ 9670660 w 12192000"/>
              <a:gd name="connsiteY10" fmla="*/ 4985603 h 5937866"/>
              <a:gd name="connsiteX11" fmla="*/ 9842642 w 12192000"/>
              <a:gd name="connsiteY11" fmla="*/ 4939308 h 5937866"/>
              <a:gd name="connsiteX12" fmla="*/ 0 w 12192000"/>
              <a:gd name="connsiteY12" fmla="*/ 0 h 5937866"/>
              <a:gd name="connsiteX13" fmla="*/ 12188952 w 12192000"/>
              <a:gd name="connsiteY13" fmla="*/ 0 h 5937866"/>
              <a:gd name="connsiteX14" fmla="*/ 12188952 w 12192000"/>
              <a:gd name="connsiteY14" fmla="*/ 1220565 h 5937866"/>
              <a:gd name="connsiteX15" fmla="*/ 12192000 w 12192000"/>
              <a:gd name="connsiteY15" fmla="*/ 1220565 h 5937866"/>
              <a:gd name="connsiteX16" fmla="*/ 12192000 w 12192000"/>
              <a:gd name="connsiteY16" fmla="*/ 4590456 h 5937866"/>
              <a:gd name="connsiteX17" fmla="*/ 12124015 w 12192000"/>
              <a:gd name="connsiteY17" fmla="*/ 4631278 h 5937866"/>
              <a:gd name="connsiteX18" fmla="*/ 11077457 w 12192000"/>
              <a:gd name="connsiteY18" fmla="*/ 4722290 h 5937866"/>
              <a:gd name="connsiteX19" fmla="*/ 9867246 w 12192000"/>
              <a:gd name="connsiteY19" fmla="*/ 4572157 h 5937866"/>
              <a:gd name="connsiteX20" fmla="*/ 8994802 w 12192000"/>
              <a:gd name="connsiteY20" fmla="*/ 5098943 h 5937866"/>
              <a:gd name="connsiteX21" fmla="*/ 6994655 w 12192000"/>
              <a:gd name="connsiteY21" fmla="*/ 5556202 h 5937866"/>
              <a:gd name="connsiteX22" fmla="*/ 6287534 w 12192000"/>
              <a:gd name="connsiteY22" fmla="*/ 4934764 h 5937866"/>
              <a:gd name="connsiteX23" fmla="*/ 4392596 w 12192000"/>
              <a:gd name="connsiteY23" fmla="*/ 4612909 h 5937866"/>
              <a:gd name="connsiteX24" fmla="*/ 3014500 w 12192000"/>
              <a:gd name="connsiteY24" fmla="*/ 5320787 h 5937866"/>
              <a:gd name="connsiteX25" fmla="*/ 86414 w 12192000"/>
              <a:gd name="connsiteY25" fmla="*/ 5123870 h 5937866"/>
              <a:gd name="connsiteX26" fmla="*/ 0 w 12192000"/>
              <a:gd name="connsiteY26" fmla="*/ 5061131 h 5937866"/>
              <a:gd name="connsiteX27" fmla="*/ 0 w 12192000"/>
              <a:gd name="connsiteY27" fmla="*/ 3267075 h 5937866"/>
              <a:gd name="connsiteX28" fmla="*/ 0 w 12192000"/>
              <a:gd name="connsiteY28" fmla="*/ 1220565 h 593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2192000" h="5937866">
                <a:moveTo>
                  <a:pt x="8930642" y="5494299"/>
                </a:moveTo>
                <a:cubicBezTo>
                  <a:pt x="9016941" y="5488946"/>
                  <a:pt x="9102130" y="5534635"/>
                  <a:pt x="9143134" y="5616927"/>
                </a:cubicBezTo>
                <a:cubicBezTo>
                  <a:pt x="9197806" y="5726652"/>
                  <a:pt x="9153221" y="5859898"/>
                  <a:pt x="9043549" y="5914543"/>
                </a:cubicBezTo>
                <a:cubicBezTo>
                  <a:pt x="8933879" y="5969187"/>
                  <a:pt x="8800655" y="5924538"/>
                  <a:pt x="8745984" y="5814814"/>
                </a:cubicBezTo>
                <a:cubicBezTo>
                  <a:pt x="8691311" y="5705090"/>
                  <a:pt x="8735897" y="5571844"/>
                  <a:pt x="8845568" y="5517199"/>
                </a:cubicBezTo>
                <a:cubicBezTo>
                  <a:pt x="8872986" y="5503538"/>
                  <a:pt x="8901875" y="5496082"/>
                  <a:pt x="8930642" y="5494299"/>
                </a:cubicBezTo>
                <a:close/>
                <a:moveTo>
                  <a:pt x="9842642" y="4939308"/>
                </a:moveTo>
                <a:cubicBezTo>
                  <a:pt x="10017101" y="4928488"/>
                  <a:pt x="10189318" y="5020851"/>
                  <a:pt x="10272210" y="5187210"/>
                </a:cubicBezTo>
                <a:cubicBezTo>
                  <a:pt x="10382732" y="5409023"/>
                  <a:pt x="10292600" y="5678390"/>
                  <a:pt x="10070896" y="5788857"/>
                </a:cubicBezTo>
                <a:cubicBezTo>
                  <a:pt x="9849191" y="5899325"/>
                  <a:pt x="9579867" y="5809063"/>
                  <a:pt x="9469346" y="5587251"/>
                </a:cubicBezTo>
                <a:cubicBezTo>
                  <a:pt x="9358824" y="5365438"/>
                  <a:pt x="9448956" y="5096071"/>
                  <a:pt x="9670660" y="4985603"/>
                </a:cubicBezTo>
                <a:cubicBezTo>
                  <a:pt x="9726087" y="4957986"/>
                  <a:pt x="9784490" y="4942914"/>
                  <a:pt x="9842642" y="4939308"/>
                </a:cubicBez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1220565"/>
                </a:lnTo>
                <a:lnTo>
                  <a:pt x="12192000" y="1220565"/>
                </a:lnTo>
                <a:lnTo>
                  <a:pt x="12192000" y="4590456"/>
                </a:lnTo>
                <a:lnTo>
                  <a:pt x="12124015" y="4631278"/>
                </a:lnTo>
                <a:cubicBezTo>
                  <a:pt x="11792041" y="4802103"/>
                  <a:pt x="11443617" y="4797817"/>
                  <a:pt x="11077457" y="4722290"/>
                </a:cubicBezTo>
                <a:cubicBezTo>
                  <a:pt x="10679189" y="4640425"/>
                  <a:pt x="10271734" y="4578846"/>
                  <a:pt x="9867246" y="4572157"/>
                </a:cubicBezTo>
                <a:cubicBezTo>
                  <a:pt x="9492336" y="4566176"/>
                  <a:pt x="9239136" y="4846894"/>
                  <a:pt x="8994802" y="5098943"/>
                </a:cubicBezTo>
                <a:cubicBezTo>
                  <a:pt x="8385954" y="5727243"/>
                  <a:pt x="7695268" y="5911307"/>
                  <a:pt x="6994655" y="5556202"/>
                </a:cubicBezTo>
                <a:cubicBezTo>
                  <a:pt x="6722938" y="5418487"/>
                  <a:pt x="6494843" y="5169191"/>
                  <a:pt x="6287534" y="4934764"/>
                </a:cubicBezTo>
                <a:cubicBezTo>
                  <a:pt x="5731733" y="4306056"/>
                  <a:pt x="5043559" y="4288064"/>
                  <a:pt x="4392596" y="4612909"/>
                </a:cubicBezTo>
                <a:cubicBezTo>
                  <a:pt x="3930423" y="4844432"/>
                  <a:pt x="3492022" y="5129169"/>
                  <a:pt x="3014500" y="5320787"/>
                </a:cubicBezTo>
                <a:cubicBezTo>
                  <a:pt x="1977820" y="5738974"/>
                  <a:pt x="973242" y="5720051"/>
                  <a:pt x="86414" y="5123870"/>
                </a:cubicBezTo>
                <a:lnTo>
                  <a:pt x="0" y="5061131"/>
                </a:lnTo>
                <a:lnTo>
                  <a:pt x="0" y="3267075"/>
                </a:lnTo>
                <a:lnTo>
                  <a:pt x="0" y="12205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1D1AEA-173E-FC0B-760C-3D62D8BBF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4400550" cy="3414141"/>
          </a:xfrm>
        </p:spPr>
        <p:txBody>
          <a:bodyPr anchor="t">
            <a:normAutofit/>
          </a:bodyPr>
          <a:lstStyle/>
          <a:p>
            <a:r>
              <a:rPr lang="en-US" dirty="0"/>
              <a:t>Methods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D6365-2FF1-D31F-2C39-991EA21516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7850" y="557784"/>
            <a:ext cx="5924550" cy="3414141"/>
          </a:xfrm>
        </p:spPr>
        <p:txBody>
          <a:bodyPr anchor="t">
            <a:normAutofit/>
          </a:bodyPr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Neural network-based method :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 - CNN allowed automatically extracting the feature vectors that capture the variability of data without any interference done by hand.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 Model based methods: Was used to reconstruct a model of the face that capture facial variations. </a:t>
            </a: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1400" dirty="0"/>
              <a:t>Obtains the relative position features from the placement of the facial elements: eyes, nose, and every corner of the mouth. </a:t>
            </a: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1400" dirty="0"/>
              <a:t>Deep learning method : </a:t>
            </a: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1400" dirty="0"/>
              <a:t>- CNN uses a cascade of multiple layers of processing for feature extraction and transformation. </a:t>
            </a: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63810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C9C484-2C12-4B1B-98D1-84696D246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9DC2263-C92B-446E-9CFA-02329CD8E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9475" y="1934904"/>
            <a:ext cx="7930101" cy="4923095"/>
          </a:xfrm>
          <a:custGeom>
            <a:avLst/>
            <a:gdLst>
              <a:gd name="connsiteX0" fmla="*/ 1412408 w 8831334"/>
              <a:gd name="connsiteY0" fmla="*/ 4231273 h 4923095"/>
              <a:gd name="connsiteX1" fmla="*/ 1480115 w 8831334"/>
              <a:gd name="connsiteY1" fmla="*/ 4255873 h 4923095"/>
              <a:gd name="connsiteX2" fmla="*/ 1555026 w 8831334"/>
              <a:gd name="connsiteY2" fmla="*/ 4493895 h 4923095"/>
              <a:gd name="connsiteX3" fmla="*/ 1315323 w 8831334"/>
              <a:gd name="connsiteY3" fmla="*/ 4546785 h 4923095"/>
              <a:gd name="connsiteX4" fmla="*/ 1240411 w 8831334"/>
              <a:gd name="connsiteY4" fmla="*/ 4308763 h 4923095"/>
              <a:gd name="connsiteX5" fmla="*/ 1344748 w 8831334"/>
              <a:gd name="connsiteY5" fmla="*/ 4233023 h 4923095"/>
              <a:gd name="connsiteX6" fmla="*/ 1412408 w 8831334"/>
              <a:gd name="connsiteY6" fmla="*/ 4231273 h 4923095"/>
              <a:gd name="connsiteX7" fmla="*/ 622613 w 8831334"/>
              <a:gd name="connsiteY7" fmla="*/ 3711323 h 4923095"/>
              <a:gd name="connsiteX8" fmla="*/ 726058 w 8831334"/>
              <a:gd name="connsiteY8" fmla="*/ 3713477 h 4923095"/>
              <a:gd name="connsiteX9" fmla="*/ 862930 w 8831334"/>
              <a:gd name="connsiteY9" fmla="*/ 3763207 h 4923095"/>
              <a:gd name="connsiteX10" fmla="*/ 1014368 w 8831334"/>
              <a:gd name="connsiteY10" fmla="*/ 4244384 h 4923095"/>
              <a:gd name="connsiteX11" fmla="*/ 529792 w 8831334"/>
              <a:gd name="connsiteY11" fmla="*/ 4351304 h 4923095"/>
              <a:gd name="connsiteX12" fmla="*/ 378355 w 8831334"/>
              <a:gd name="connsiteY12" fmla="*/ 3870127 h 4923095"/>
              <a:gd name="connsiteX13" fmla="*/ 622613 w 8831334"/>
              <a:gd name="connsiteY13" fmla="*/ 3711323 h 4923095"/>
              <a:gd name="connsiteX14" fmla="*/ 0 w 8831334"/>
              <a:gd name="connsiteY14" fmla="*/ 0 h 4923095"/>
              <a:gd name="connsiteX15" fmla="*/ 7345477 w 8831334"/>
              <a:gd name="connsiteY15" fmla="*/ 0 h 4923095"/>
              <a:gd name="connsiteX16" fmla="*/ 7330937 w 8831334"/>
              <a:gd name="connsiteY16" fmla="*/ 57909 h 4923095"/>
              <a:gd name="connsiteX17" fmla="*/ 7204045 w 8831334"/>
              <a:gd name="connsiteY17" fmla="*/ 525057 h 4923095"/>
              <a:gd name="connsiteX18" fmla="*/ 7423939 w 8831334"/>
              <a:gd name="connsiteY18" fmla="*/ 1259431 h 4923095"/>
              <a:gd name="connsiteX19" fmla="*/ 8123848 w 8831334"/>
              <a:gd name="connsiteY19" fmla="*/ 1829863 h 4923095"/>
              <a:gd name="connsiteX20" fmla="*/ 8304560 w 8831334"/>
              <a:gd name="connsiteY20" fmla="*/ 4410617 h 4923095"/>
              <a:gd name="connsiteX21" fmla="*/ 5824906 w 8831334"/>
              <a:gd name="connsiteY21" fmla="*/ 4582246 h 4923095"/>
              <a:gd name="connsiteX22" fmla="*/ 4814027 w 8831334"/>
              <a:gd name="connsiteY22" fmla="*/ 3900391 h 4923095"/>
              <a:gd name="connsiteX23" fmla="*/ 3389336 w 8831334"/>
              <a:gd name="connsiteY23" fmla="*/ 4033298 h 4923095"/>
              <a:gd name="connsiteX24" fmla="*/ 2844266 w 8831334"/>
              <a:gd name="connsiteY24" fmla="*/ 4497245 h 4923095"/>
              <a:gd name="connsiteX25" fmla="*/ 1361823 w 8831334"/>
              <a:gd name="connsiteY25" fmla="*/ 3978831 h 4923095"/>
              <a:gd name="connsiteX26" fmla="*/ 723961 w 8831334"/>
              <a:gd name="connsiteY26" fmla="*/ 3482165 h 4923095"/>
              <a:gd name="connsiteX27" fmla="*/ 41451 w 8831334"/>
              <a:gd name="connsiteY27" fmla="*/ 3495177 h 4923095"/>
              <a:gd name="connsiteX28" fmla="*/ 0 w 8831334"/>
              <a:gd name="connsiteY28" fmla="*/ 3499960 h 492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831334" h="4923095">
                <a:moveTo>
                  <a:pt x="1412408" y="4231273"/>
                </a:moveTo>
                <a:cubicBezTo>
                  <a:pt x="1435398" y="4234988"/>
                  <a:pt x="1458395" y="4243092"/>
                  <a:pt x="1480115" y="4255873"/>
                </a:cubicBezTo>
                <a:cubicBezTo>
                  <a:pt x="1566994" y="4306997"/>
                  <a:pt x="1600533" y="4413563"/>
                  <a:pt x="1555026" y="4493895"/>
                </a:cubicBezTo>
                <a:cubicBezTo>
                  <a:pt x="1509520" y="4574228"/>
                  <a:pt x="1402201" y="4597907"/>
                  <a:pt x="1315323" y="4546785"/>
                </a:cubicBezTo>
                <a:cubicBezTo>
                  <a:pt x="1228444" y="4495662"/>
                  <a:pt x="1194905" y="4389095"/>
                  <a:pt x="1240411" y="4308763"/>
                </a:cubicBezTo>
                <a:cubicBezTo>
                  <a:pt x="1263164" y="4268597"/>
                  <a:pt x="1301371" y="4242593"/>
                  <a:pt x="1344748" y="4233023"/>
                </a:cubicBezTo>
                <a:cubicBezTo>
                  <a:pt x="1366437" y="4228237"/>
                  <a:pt x="1389419" y="4227559"/>
                  <a:pt x="1412408" y="4231273"/>
                </a:cubicBezTo>
                <a:close/>
                <a:moveTo>
                  <a:pt x="622613" y="3711323"/>
                </a:moveTo>
                <a:cubicBezTo>
                  <a:pt x="656354" y="3707209"/>
                  <a:pt x="691202" y="3707845"/>
                  <a:pt x="726058" y="3713477"/>
                </a:cubicBezTo>
                <a:cubicBezTo>
                  <a:pt x="772533" y="3720984"/>
                  <a:pt x="819023" y="3737370"/>
                  <a:pt x="862930" y="3763207"/>
                </a:cubicBezTo>
                <a:cubicBezTo>
                  <a:pt x="1038560" y="3866555"/>
                  <a:pt x="1106361" y="4081986"/>
                  <a:pt x="1014368" y="4244384"/>
                </a:cubicBezTo>
                <a:cubicBezTo>
                  <a:pt x="922373" y="4406782"/>
                  <a:pt x="705422" y="4454653"/>
                  <a:pt x="529792" y="4351304"/>
                </a:cubicBezTo>
                <a:cubicBezTo>
                  <a:pt x="354162" y="4247957"/>
                  <a:pt x="286361" y="4032525"/>
                  <a:pt x="378355" y="3870127"/>
                </a:cubicBezTo>
                <a:cubicBezTo>
                  <a:pt x="430102" y="3778778"/>
                  <a:pt x="521385" y="3723667"/>
                  <a:pt x="622613" y="3711323"/>
                </a:cubicBezTo>
                <a:close/>
                <a:moveTo>
                  <a:pt x="0" y="0"/>
                </a:moveTo>
                <a:lnTo>
                  <a:pt x="7345477" y="0"/>
                </a:lnTo>
                <a:lnTo>
                  <a:pt x="7330937" y="57909"/>
                </a:lnTo>
                <a:cubicBezTo>
                  <a:pt x="7288864" y="213626"/>
                  <a:pt x="7242961" y="368487"/>
                  <a:pt x="7204045" y="525057"/>
                </a:cubicBezTo>
                <a:cubicBezTo>
                  <a:pt x="7133676" y="809936"/>
                  <a:pt x="7207545" y="1073056"/>
                  <a:pt x="7423939" y="1259431"/>
                </a:cubicBezTo>
                <a:cubicBezTo>
                  <a:pt x="7652783" y="1456418"/>
                  <a:pt x="7881464" y="1655861"/>
                  <a:pt x="8123848" y="1829863"/>
                </a:cubicBezTo>
                <a:cubicBezTo>
                  <a:pt x="9170527" y="2581053"/>
                  <a:pt x="8902406" y="3889765"/>
                  <a:pt x="8304560" y="4410617"/>
                </a:cubicBezTo>
                <a:cubicBezTo>
                  <a:pt x="7554009" y="5063887"/>
                  <a:pt x="6697479" y="5060469"/>
                  <a:pt x="5824906" y="4582246"/>
                </a:cubicBezTo>
                <a:cubicBezTo>
                  <a:pt x="5473190" y="4390333"/>
                  <a:pt x="5153204" y="4124206"/>
                  <a:pt x="4814027" y="3900391"/>
                </a:cubicBezTo>
                <a:cubicBezTo>
                  <a:pt x="4336267" y="3586184"/>
                  <a:pt x="3821519" y="3552717"/>
                  <a:pt x="3389336" y="4033298"/>
                </a:cubicBezTo>
                <a:cubicBezTo>
                  <a:pt x="3228138" y="4212489"/>
                  <a:pt x="3051008" y="4402509"/>
                  <a:pt x="2844266" y="4497245"/>
                </a:cubicBezTo>
                <a:cubicBezTo>
                  <a:pt x="2311195" y="4741524"/>
                  <a:pt x="1799982" y="4540883"/>
                  <a:pt x="1361823" y="3978831"/>
                </a:cubicBezTo>
                <a:cubicBezTo>
                  <a:pt x="1185983" y="3753353"/>
                  <a:pt x="1004288" y="3503556"/>
                  <a:pt x="723961" y="3482165"/>
                </a:cubicBezTo>
                <a:cubicBezTo>
                  <a:pt x="497125" y="3465003"/>
                  <a:pt x="268214" y="3473242"/>
                  <a:pt x="41451" y="3495177"/>
                </a:cubicBezTo>
                <a:lnTo>
                  <a:pt x="0" y="34999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A0DA43-D669-8C9E-2B5E-363103891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2782"/>
            <a:ext cx="10387054" cy="1625875"/>
          </a:xfrm>
        </p:spPr>
        <p:txBody>
          <a:bodyPr>
            <a:normAutofit/>
          </a:bodyPr>
          <a:lstStyle/>
          <a:p>
            <a:r>
              <a:rPr lang="en-US" dirty="0"/>
              <a:t>Image Pre-Processing Steps: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48FE0-8ED2-4264-6CD9-D16E78A53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0195" y="2695491"/>
            <a:ext cx="6456458" cy="3524334"/>
          </a:xfrm>
        </p:spPr>
        <p:txBody>
          <a:bodyPr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input image is processed using three methods: </a:t>
            </a:r>
          </a:p>
          <a:p>
            <a:r>
              <a:rPr lang="en-US" dirty="0"/>
              <a:t>    - image resizing :  the image size is decreased to a lower resolution for faster processing</a:t>
            </a:r>
          </a:p>
          <a:p>
            <a:r>
              <a:rPr lang="en-US" dirty="0"/>
              <a:t>     - mean subtraction and scaling : The image is normalized using mean subtraction and    scaling .</a:t>
            </a:r>
          </a:p>
          <a:p>
            <a:r>
              <a:rPr lang="en-US" dirty="0"/>
              <a:t> </a:t>
            </a:r>
          </a:p>
        </p:txBody>
      </p:sp>
      <p:pic>
        <p:nvPicPr>
          <p:cNvPr id="7" name="Graphic 6" descr="Processor">
            <a:extLst>
              <a:ext uri="{FF2B5EF4-FFF2-40B4-BE49-F238E27FC236}">
                <a16:creationId xmlns:a16="http://schemas.microsoft.com/office/drawing/2014/main" id="{E8F65638-F62C-D261-1C03-16A50E828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6456" y="2796587"/>
            <a:ext cx="3322144" cy="332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197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C85EE-E880-5EB0-079C-9FE9366CD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Implementation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5AD3E-C5E1-CF98-0C89-1873D81E0E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599" y="2106204"/>
            <a:ext cx="12464473" cy="4036534"/>
          </a:xfrm>
        </p:spPr>
        <p:txBody>
          <a:bodyPr/>
          <a:lstStyle/>
          <a:p>
            <a:r>
              <a:rPr lang="en-US" dirty="0"/>
              <a:t>Input image                                  Resized                  Face Detection                     Face Extractor         </a:t>
            </a:r>
          </a:p>
          <a:p>
            <a:r>
              <a:rPr lang="en-US" dirty="0"/>
              <a:t>                                                                                                                                           </a:t>
            </a:r>
          </a:p>
          <a:p>
            <a:r>
              <a:rPr lang="en-US" dirty="0"/>
              <a:t>        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Object detection for face recognition and detection </a:t>
            </a:r>
          </a:p>
          <a:p>
            <a:r>
              <a:rPr lang="en-US" dirty="0"/>
              <a:t>                                       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F85165C-533D-060F-DCF7-F13CDD892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" y="2611966"/>
            <a:ext cx="2723445" cy="1634067"/>
          </a:xfrm>
          <a:prstGeom prst="rect">
            <a:avLst/>
          </a:prstGeom>
        </p:spPr>
      </p:pic>
      <p:pic>
        <p:nvPicPr>
          <p:cNvPr id="13" name="Picture 12" descr="A person and person in a car&#10;&#10;Description automatically generated with medium confidence">
            <a:extLst>
              <a:ext uri="{FF2B5EF4-FFF2-40B4-BE49-F238E27FC236}">
                <a16:creationId xmlns:a16="http://schemas.microsoft.com/office/drawing/2014/main" id="{6EFBBA78-1BDC-7FE7-D1F7-C7AC79AE5A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4300" y="2895599"/>
            <a:ext cx="1892300" cy="1066800"/>
          </a:xfrm>
          <a:prstGeom prst="rect">
            <a:avLst/>
          </a:prstGeom>
        </p:spPr>
      </p:pic>
      <p:pic>
        <p:nvPicPr>
          <p:cNvPr id="18" name="Picture 17" descr="Graphical user interface&#10;&#10;Description automatically generated">
            <a:extLst>
              <a:ext uri="{FF2B5EF4-FFF2-40B4-BE49-F238E27FC236}">
                <a16:creationId xmlns:a16="http://schemas.microsoft.com/office/drawing/2014/main" id="{14B3A664-542D-E395-C102-8A23C60310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2000" y="2611966"/>
            <a:ext cx="2781300" cy="1765300"/>
          </a:xfrm>
          <a:prstGeom prst="rect">
            <a:avLst/>
          </a:prstGeom>
        </p:spPr>
      </p:pic>
      <p:pic>
        <p:nvPicPr>
          <p:cNvPr id="20" name="Picture 19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59E97B0D-78A8-8BD5-7642-A58FC69F89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46037" y="2480732"/>
            <a:ext cx="3311763" cy="1765301"/>
          </a:xfrm>
          <a:prstGeom prst="rect">
            <a:avLst/>
          </a:prstGeom>
        </p:spPr>
      </p:pic>
      <p:pic>
        <p:nvPicPr>
          <p:cNvPr id="10" name="Picture 9" descr="Graphical user interface&#10;&#10;Description automatically generated">
            <a:extLst>
              <a:ext uri="{FF2B5EF4-FFF2-40B4-BE49-F238E27FC236}">
                <a16:creationId xmlns:a16="http://schemas.microsoft.com/office/drawing/2014/main" id="{0E31708B-52D0-8A68-B1F6-644D3A65160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70" y="5324403"/>
            <a:ext cx="2723445" cy="163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5418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C93BB-6A9B-7320-2F7D-943FCAC2E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10972800" cy="228653"/>
          </a:xfrm>
        </p:spPr>
        <p:txBody>
          <a:bodyPr>
            <a:normAutofit fontScale="90000"/>
          </a:bodyPr>
          <a:lstStyle/>
          <a:p>
            <a:r>
              <a:rPr lang="en-US" dirty="0"/>
              <a:t>Experiment Implementation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7B23B-FE2A-6582-0690-32D38577C6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050073"/>
            <a:ext cx="11199534" cy="475179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bounding box in a shape as a rectangle is used to detect the face.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Each bounding box lists the x and y coordinates for the bottom left-hand corner of the bounding box, as well as the width and height.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-</a:t>
            </a:r>
          </a:p>
          <a:p>
            <a:pPr marL="342900" indent="-342900">
              <a:buFontTx/>
              <a:buChar char="-"/>
            </a:pPr>
            <a:r>
              <a:rPr lang="en-US" dirty="0"/>
              <a:t>The results shown above show that the two bounding boxes were detected.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Mutlitask</a:t>
            </a:r>
            <a:r>
              <a:rPr lang="en-US" dirty="0"/>
              <a:t> CNN library was used to create the detector , the results shown below loads the photograph, loads the model, performs face detection and prints a list of each face detected from the five feature points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5C67CA-351B-9A21-A271-D4CA93155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66" y="2206771"/>
            <a:ext cx="9594851" cy="9577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00EDFF-2289-048A-9C71-506FB3300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988" y="4895625"/>
            <a:ext cx="10906023" cy="906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069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6ACC5122-0005-435C-B73A-3B79C292A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42CB193-533F-4B3C-B68E-C35C25CD7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556097" y="0"/>
            <a:ext cx="7635904" cy="6097323"/>
            <a:chOff x="4556097" y="0"/>
            <a:chExt cx="7635904" cy="6097323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F3026C6-3611-48A9-A5B1-853A3263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56097" y="0"/>
              <a:ext cx="5297539" cy="2481743"/>
            </a:xfrm>
            <a:custGeom>
              <a:avLst/>
              <a:gdLst>
                <a:gd name="connsiteX0" fmla="*/ 1859996 w 6271080"/>
                <a:gd name="connsiteY0" fmla="*/ 2027432 h 2937818"/>
                <a:gd name="connsiteX1" fmla="*/ 2089382 w 6271080"/>
                <a:gd name="connsiteY1" fmla="*/ 2256818 h 2937818"/>
                <a:gd name="connsiteX2" fmla="*/ 1859996 w 6271080"/>
                <a:gd name="connsiteY2" fmla="*/ 2486204 h 2937818"/>
                <a:gd name="connsiteX3" fmla="*/ 1630610 w 6271080"/>
                <a:gd name="connsiteY3" fmla="*/ 2256818 h 2937818"/>
                <a:gd name="connsiteX4" fmla="*/ 1859996 w 6271080"/>
                <a:gd name="connsiteY4" fmla="*/ 2027432 h 2937818"/>
                <a:gd name="connsiteX5" fmla="*/ 4619270 w 6271080"/>
                <a:gd name="connsiteY5" fmla="*/ 1931103 h 2937818"/>
                <a:gd name="connsiteX6" fmla="*/ 5091816 w 6271080"/>
                <a:gd name="connsiteY6" fmla="*/ 2403649 h 2937818"/>
                <a:gd name="connsiteX7" fmla="*/ 4619270 w 6271080"/>
                <a:gd name="connsiteY7" fmla="*/ 2876195 h 2937818"/>
                <a:gd name="connsiteX8" fmla="*/ 4146724 w 6271080"/>
                <a:gd name="connsiteY8" fmla="*/ 2403649 h 2937818"/>
                <a:gd name="connsiteX9" fmla="*/ 4619270 w 6271080"/>
                <a:gd name="connsiteY9" fmla="*/ 1931103 h 2937818"/>
                <a:gd name="connsiteX10" fmla="*/ 183009 w 6271080"/>
                <a:gd name="connsiteY10" fmla="*/ 0 h 2937818"/>
                <a:gd name="connsiteX11" fmla="*/ 5838323 w 6271080"/>
                <a:gd name="connsiteY11" fmla="*/ 0 h 2937818"/>
                <a:gd name="connsiteX12" fmla="*/ 5825993 w 6271080"/>
                <a:gd name="connsiteY12" fmla="*/ 61717 h 2937818"/>
                <a:gd name="connsiteX13" fmla="*/ 5891957 w 6271080"/>
                <a:gd name="connsiteY13" fmla="*/ 290466 h 2937818"/>
                <a:gd name="connsiteX14" fmla="*/ 6195181 w 6271080"/>
                <a:gd name="connsiteY14" fmla="*/ 785482 h 2937818"/>
                <a:gd name="connsiteX15" fmla="*/ 5918857 w 6271080"/>
                <a:gd name="connsiteY15" fmla="*/ 1612583 h 2937818"/>
                <a:gd name="connsiteX16" fmla="*/ 4968065 w 6271080"/>
                <a:gd name="connsiteY16" fmla="*/ 1760706 h 2937818"/>
                <a:gd name="connsiteX17" fmla="*/ 4132026 w 6271080"/>
                <a:gd name="connsiteY17" fmla="*/ 1882779 h 2937818"/>
                <a:gd name="connsiteX18" fmla="*/ 3644415 w 6271080"/>
                <a:gd name="connsiteY18" fmla="*/ 2433300 h 2937818"/>
                <a:gd name="connsiteX19" fmla="*/ 3346979 w 6271080"/>
                <a:gd name="connsiteY19" fmla="*/ 2790837 h 2937818"/>
                <a:gd name="connsiteX20" fmla="*/ 2445647 w 6271080"/>
                <a:gd name="connsiteY20" fmla="*/ 2673530 h 2937818"/>
                <a:gd name="connsiteX21" fmla="*/ 2331065 w 6271080"/>
                <a:gd name="connsiteY21" fmla="*/ 2314972 h 2937818"/>
                <a:gd name="connsiteX22" fmla="*/ 1616929 w 6271080"/>
                <a:gd name="connsiteY22" fmla="*/ 1923385 h 2937818"/>
                <a:gd name="connsiteX23" fmla="*/ 44024 w 6271080"/>
                <a:gd name="connsiteY23" fmla="*/ 1052869 h 2937818"/>
                <a:gd name="connsiteX24" fmla="*/ 1035 w 6271080"/>
                <a:gd name="connsiteY24" fmla="*/ 676009 h 2937818"/>
                <a:gd name="connsiteX25" fmla="*/ 165336 w 6271080"/>
                <a:gd name="connsiteY25" fmla="*/ 20709 h 293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271080" h="2937818">
                  <a:moveTo>
                    <a:pt x="1859996" y="2027432"/>
                  </a:moveTo>
                  <a:cubicBezTo>
                    <a:pt x="1986682" y="2027432"/>
                    <a:pt x="2089382" y="2130132"/>
                    <a:pt x="2089382" y="2256818"/>
                  </a:cubicBezTo>
                  <a:cubicBezTo>
                    <a:pt x="2089382" y="2383504"/>
                    <a:pt x="1986682" y="2486204"/>
                    <a:pt x="1859996" y="2486204"/>
                  </a:cubicBezTo>
                  <a:cubicBezTo>
                    <a:pt x="1733310" y="2486204"/>
                    <a:pt x="1630610" y="2383504"/>
                    <a:pt x="1630610" y="2256818"/>
                  </a:cubicBezTo>
                  <a:cubicBezTo>
                    <a:pt x="1630610" y="2130132"/>
                    <a:pt x="1733310" y="2027432"/>
                    <a:pt x="1859996" y="2027432"/>
                  </a:cubicBezTo>
                  <a:close/>
                  <a:moveTo>
                    <a:pt x="4619270" y="1931103"/>
                  </a:moveTo>
                  <a:cubicBezTo>
                    <a:pt x="4880250" y="1931103"/>
                    <a:pt x="5091816" y="2142669"/>
                    <a:pt x="5091816" y="2403649"/>
                  </a:cubicBezTo>
                  <a:cubicBezTo>
                    <a:pt x="5091816" y="2664629"/>
                    <a:pt x="4880250" y="2876195"/>
                    <a:pt x="4619270" y="2876195"/>
                  </a:cubicBezTo>
                  <a:cubicBezTo>
                    <a:pt x="4358290" y="2876195"/>
                    <a:pt x="4146724" y="2664629"/>
                    <a:pt x="4146724" y="2403649"/>
                  </a:cubicBezTo>
                  <a:cubicBezTo>
                    <a:pt x="4146724" y="2142669"/>
                    <a:pt x="4358290" y="1931103"/>
                    <a:pt x="4619270" y="1931103"/>
                  </a:cubicBezTo>
                  <a:close/>
                  <a:moveTo>
                    <a:pt x="183009" y="0"/>
                  </a:moveTo>
                  <a:lnTo>
                    <a:pt x="5838323" y="0"/>
                  </a:lnTo>
                  <a:lnTo>
                    <a:pt x="5825993" y="61717"/>
                  </a:lnTo>
                  <a:cubicBezTo>
                    <a:pt x="5823493" y="137832"/>
                    <a:pt x="5845818" y="215384"/>
                    <a:pt x="5891957" y="290466"/>
                  </a:cubicBezTo>
                  <a:cubicBezTo>
                    <a:pt x="5993514" y="455273"/>
                    <a:pt x="6111841" y="611993"/>
                    <a:pt x="6195181" y="785482"/>
                  </a:cubicBezTo>
                  <a:cubicBezTo>
                    <a:pt x="6344495" y="1094922"/>
                    <a:pt x="6284139" y="1399594"/>
                    <a:pt x="5918857" y="1612583"/>
                  </a:cubicBezTo>
                  <a:cubicBezTo>
                    <a:pt x="5618952" y="1787266"/>
                    <a:pt x="5300234" y="1794076"/>
                    <a:pt x="4968065" y="1760706"/>
                  </a:cubicBezTo>
                  <a:cubicBezTo>
                    <a:pt x="4680845" y="1731933"/>
                    <a:pt x="4371576" y="1709629"/>
                    <a:pt x="4132026" y="1882779"/>
                  </a:cubicBezTo>
                  <a:cubicBezTo>
                    <a:pt x="3938191" y="2023070"/>
                    <a:pt x="3803519" y="2245593"/>
                    <a:pt x="3644415" y="2433300"/>
                  </a:cubicBezTo>
                  <a:cubicBezTo>
                    <a:pt x="3544050" y="2551627"/>
                    <a:pt x="3455687" y="2681362"/>
                    <a:pt x="3346979" y="2790837"/>
                  </a:cubicBezTo>
                  <a:cubicBezTo>
                    <a:pt x="3069036" y="3071843"/>
                    <a:pt x="2594705" y="2903375"/>
                    <a:pt x="2445647" y="2673530"/>
                  </a:cubicBezTo>
                  <a:cubicBezTo>
                    <a:pt x="2379587" y="2571377"/>
                    <a:pt x="2352006" y="2438152"/>
                    <a:pt x="2331065" y="2314972"/>
                  </a:cubicBezTo>
                  <a:cubicBezTo>
                    <a:pt x="2269432" y="1954202"/>
                    <a:pt x="1891636" y="1843876"/>
                    <a:pt x="1616929" y="1923385"/>
                  </a:cubicBezTo>
                  <a:cubicBezTo>
                    <a:pt x="817750" y="2155273"/>
                    <a:pt x="255821" y="1747852"/>
                    <a:pt x="44024" y="1052869"/>
                  </a:cubicBezTo>
                  <a:cubicBezTo>
                    <a:pt x="7675" y="934286"/>
                    <a:pt x="14314" y="802168"/>
                    <a:pt x="1035" y="676009"/>
                  </a:cubicBezTo>
                  <a:cubicBezTo>
                    <a:pt x="-6414" y="436758"/>
                    <a:pt x="24135" y="210606"/>
                    <a:pt x="165336" y="2070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bg2"/>
                </a:solidFill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278C5F28-A33B-4B04-B5E5-72B649A6C1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89794" y="1365923"/>
              <a:ext cx="3502207" cy="4731400"/>
            </a:xfrm>
            <a:custGeom>
              <a:avLst/>
              <a:gdLst>
                <a:gd name="connsiteX0" fmla="*/ 1745952 w 3502207"/>
                <a:gd name="connsiteY0" fmla="*/ 4378130 h 4731400"/>
                <a:gd name="connsiteX1" fmla="*/ 1790711 w 3502207"/>
                <a:gd name="connsiteY1" fmla="*/ 4382460 h 4731400"/>
                <a:gd name="connsiteX2" fmla="*/ 1832488 w 3502207"/>
                <a:gd name="connsiteY2" fmla="*/ 4399104 h 4731400"/>
                <a:gd name="connsiteX3" fmla="*/ 1913202 w 3502207"/>
                <a:gd name="connsiteY3" fmla="*/ 4578242 h 4731400"/>
                <a:gd name="connsiteX4" fmla="*/ 1680408 w 3502207"/>
                <a:gd name="connsiteY4" fmla="*/ 4699657 h 4731400"/>
                <a:gd name="connsiteX5" fmla="*/ 1592324 w 3502207"/>
                <a:gd name="connsiteY5" fmla="*/ 4510567 h 4731400"/>
                <a:gd name="connsiteX6" fmla="*/ 1745952 w 3502207"/>
                <a:gd name="connsiteY6" fmla="*/ 4378130 h 4731400"/>
                <a:gd name="connsiteX7" fmla="*/ 714718 w 3502207"/>
                <a:gd name="connsiteY7" fmla="*/ 330986 h 4731400"/>
                <a:gd name="connsiteX8" fmla="*/ 780511 w 3502207"/>
                <a:gd name="connsiteY8" fmla="*/ 335043 h 4731400"/>
                <a:gd name="connsiteX9" fmla="*/ 889260 w 3502207"/>
                <a:gd name="connsiteY9" fmla="*/ 371436 h 4731400"/>
                <a:gd name="connsiteX10" fmla="*/ 1072232 w 3502207"/>
                <a:gd name="connsiteY10" fmla="*/ 780443 h 4731400"/>
                <a:gd name="connsiteX11" fmla="*/ 555323 w 3502207"/>
                <a:gd name="connsiteY11" fmla="*/ 1025698 h 4731400"/>
                <a:gd name="connsiteX12" fmla="*/ 378311 w 3502207"/>
                <a:gd name="connsiteY12" fmla="*/ 608598 h 4731400"/>
                <a:gd name="connsiteX13" fmla="*/ 714718 w 3502207"/>
                <a:gd name="connsiteY13" fmla="*/ 330986 h 4731400"/>
                <a:gd name="connsiteX14" fmla="*/ 2221548 w 3502207"/>
                <a:gd name="connsiteY14" fmla="*/ 240864 h 4731400"/>
                <a:gd name="connsiteX15" fmla="*/ 2268842 w 3502207"/>
                <a:gd name="connsiteY15" fmla="*/ 256497 h 4731400"/>
                <a:gd name="connsiteX16" fmla="*/ 2348504 w 3502207"/>
                <a:gd name="connsiteY16" fmla="*/ 434600 h 4731400"/>
                <a:gd name="connsiteX17" fmla="*/ 2123578 w 3502207"/>
                <a:gd name="connsiteY17" fmla="*/ 541354 h 4731400"/>
                <a:gd name="connsiteX18" fmla="*/ 2046558 w 3502207"/>
                <a:gd name="connsiteY18" fmla="*/ 359831 h 4731400"/>
                <a:gd name="connsiteX19" fmla="*/ 2221548 w 3502207"/>
                <a:gd name="connsiteY19" fmla="*/ 240864 h 4731400"/>
                <a:gd name="connsiteX20" fmla="*/ 3064495 w 3502207"/>
                <a:gd name="connsiteY20" fmla="*/ 76529 h 4731400"/>
                <a:gd name="connsiteX21" fmla="*/ 3123699 w 3502207"/>
                <a:gd name="connsiteY21" fmla="*/ 80160 h 4731400"/>
                <a:gd name="connsiteX22" fmla="*/ 3221547 w 3502207"/>
                <a:gd name="connsiteY22" fmla="*/ 112900 h 4731400"/>
                <a:gd name="connsiteX23" fmla="*/ 3386238 w 3502207"/>
                <a:gd name="connsiteY23" fmla="*/ 481003 h 4731400"/>
                <a:gd name="connsiteX24" fmla="*/ 2921080 w 3502207"/>
                <a:gd name="connsiteY24" fmla="*/ 701574 h 4731400"/>
                <a:gd name="connsiteX25" fmla="*/ 2761773 w 3502207"/>
                <a:gd name="connsiteY25" fmla="*/ 326200 h 4731400"/>
                <a:gd name="connsiteX26" fmla="*/ 3064495 w 3502207"/>
                <a:gd name="connsiteY26" fmla="*/ 76529 h 4731400"/>
                <a:gd name="connsiteX27" fmla="*/ 1553822 w 3502207"/>
                <a:gd name="connsiteY27" fmla="*/ 1452 h 4731400"/>
                <a:gd name="connsiteX28" fmla="*/ 1840649 w 3502207"/>
                <a:gd name="connsiteY28" fmla="*/ 173605 h 4731400"/>
                <a:gd name="connsiteX29" fmla="*/ 1956740 w 3502207"/>
                <a:gd name="connsiteY29" fmla="*/ 784158 h 4731400"/>
                <a:gd name="connsiteX30" fmla="*/ 2020867 w 3502207"/>
                <a:gd name="connsiteY30" fmla="*/ 891195 h 4731400"/>
                <a:gd name="connsiteX31" fmla="*/ 2217633 w 3502207"/>
                <a:gd name="connsiteY31" fmla="*/ 889332 h 4731400"/>
                <a:gd name="connsiteX32" fmla="*/ 2496474 w 3502207"/>
                <a:gd name="connsiteY32" fmla="*/ 626887 h 4731400"/>
                <a:gd name="connsiteX33" fmla="*/ 3106654 w 3502207"/>
                <a:gd name="connsiteY33" fmla="*/ 975112 h 4731400"/>
                <a:gd name="connsiteX34" fmla="*/ 3347267 w 3502207"/>
                <a:gd name="connsiteY34" fmla="*/ 785314 h 4731400"/>
                <a:gd name="connsiteX35" fmla="*/ 3401836 w 3502207"/>
                <a:gd name="connsiteY35" fmla="*/ 697301 h 4731400"/>
                <a:gd name="connsiteX36" fmla="*/ 3462660 w 3502207"/>
                <a:gd name="connsiteY36" fmla="*/ 551025 h 4731400"/>
                <a:gd name="connsiteX37" fmla="*/ 3502207 w 3502207"/>
                <a:gd name="connsiteY37" fmla="*/ 481262 h 4731400"/>
                <a:gd name="connsiteX38" fmla="*/ 3502207 w 3502207"/>
                <a:gd name="connsiteY38" fmla="*/ 4661441 h 4731400"/>
                <a:gd name="connsiteX39" fmla="*/ 3391193 w 3502207"/>
                <a:gd name="connsiteY39" fmla="*/ 4595036 h 4731400"/>
                <a:gd name="connsiteX40" fmla="*/ 3012275 w 3502207"/>
                <a:gd name="connsiteY40" fmla="*/ 4500717 h 4731400"/>
                <a:gd name="connsiteX41" fmla="*/ 2241380 w 3502207"/>
                <a:gd name="connsiteY41" fmla="*/ 4576113 h 4731400"/>
                <a:gd name="connsiteX42" fmla="*/ 2111686 w 3502207"/>
                <a:gd name="connsiteY42" fmla="*/ 4418634 h 4731400"/>
                <a:gd name="connsiteX43" fmla="*/ 1817350 w 3502207"/>
                <a:gd name="connsiteY43" fmla="*/ 4264198 h 4731400"/>
                <a:gd name="connsiteX44" fmla="*/ 1161868 w 3502207"/>
                <a:gd name="connsiteY44" fmla="*/ 4712248 h 4731400"/>
                <a:gd name="connsiteX45" fmla="*/ 592579 w 3502207"/>
                <a:gd name="connsiteY45" fmla="*/ 4554354 h 4731400"/>
                <a:gd name="connsiteX46" fmla="*/ 529397 w 3502207"/>
                <a:gd name="connsiteY46" fmla="*/ 3641849 h 4731400"/>
                <a:gd name="connsiteX47" fmla="*/ 133184 w 3502207"/>
                <a:gd name="connsiteY47" fmla="*/ 3305095 h 4731400"/>
                <a:gd name="connsiteX48" fmla="*/ 23643 w 3502207"/>
                <a:gd name="connsiteY48" fmla="*/ 2803392 h 4731400"/>
                <a:gd name="connsiteX49" fmla="*/ 367249 w 3502207"/>
                <a:gd name="connsiteY49" fmla="*/ 2269270 h 4731400"/>
                <a:gd name="connsiteX50" fmla="*/ 107105 w 3502207"/>
                <a:gd name="connsiteY50" fmla="*/ 1697621 h 4731400"/>
                <a:gd name="connsiteX51" fmla="*/ 384947 w 3502207"/>
                <a:gd name="connsiteY51" fmla="*/ 1247501 h 4731400"/>
                <a:gd name="connsiteX52" fmla="*/ 1205167 w 3502207"/>
                <a:gd name="connsiteY52" fmla="*/ 1272142 h 4731400"/>
                <a:gd name="connsiteX53" fmla="*/ 1374801 w 3502207"/>
                <a:gd name="connsiteY53" fmla="*/ 828745 h 4731400"/>
                <a:gd name="connsiteX54" fmla="*/ 1172199 w 3502207"/>
                <a:gd name="connsiteY54" fmla="*/ 307625 h 4731400"/>
                <a:gd name="connsiteX55" fmla="*/ 1487835 w 3502207"/>
                <a:gd name="connsiteY55" fmla="*/ 2218 h 4731400"/>
                <a:gd name="connsiteX56" fmla="*/ 1553822 w 3502207"/>
                <a:gd name="connsiteY56" fmla="*/ 1452 h 473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502207" h="4731400">
                  <a:moveTo>
                    <a:pt x="1745952" y="4378130"/>
                  </a:moveTo>
                  <a:cubicBezTo>
                    <a:pt x="1761077" y="4377447"/>
                    <a:pt x="1776142" y="4378927"/>
                    <a:pt x="1790711" y="4382460"/>
                  </a:cubicBezTo>
                  <a:cubicBezTo>
                    <a:pt x="1805279" y="4385993"/>
                    <a:pt x="1819350" y="4391578"/>
                    <a:pt x="1832488" y="4399104"/>
                  </a:cubicBezTo>
                  <a:cubicBezTo>
                    <a:pt x="1893738" y="4433686"/>
                    <a:pt x="1927043" y="4507264"/>
                    <a:pt x="1913202" y="4578242"/>
                  </a:cubicBezTo>
                  <a:cubicBezTo>
                    <a:pt x="1891606" y="4688997"/>
                    <a:pt x="1776758" y="4747081"/>
                    <a:pt x="1680408" y="4699657"/>
                  </a:cubicBezTo>
                  <a:cubicBezTo>
                    <a:pt x="1612284" y="4666268"/>
                    <a:pt x="1575156" y="4586325"/>
                    <a:pt x="1592324" y="4510567"/>
                  </a:cubicBezTo>
                  <a:cubicBezTo>
                    <a:pt x="1610036" y="4432057"/>
                    <a:pt x="1675160" y="4381391"/>
                    <a:pt x="1745952" y="4378130"/>
                  </a:cubicBezTo>
                  <a:close/>
                  <a:moveTo>
                    <a:pt x="714718" y="330986"/>
                  </a:moveTo>
                  <a:cubicBezTo>
                    <a:pt x="736504" y="330237"/>
                    <a:pt x="758520" y="331550"/>
                    <a:pt x="780511" y="335043"/>
                  </a:cubicBezTo>
                  <a:cubicBezTo>
                    <a:pt x="818499" y="341193"/>
                    <a:pt x="855235" y="353482"/>
                    <a:pt x="889260" y="371436"/>
                  </a:cubicBezTo>
                  <a:cubicBezTo>
                    <a:pt x="1032849" y="446791"/>
                    <a:pt x="1109481" y="618280"/>
                    <a:pt x="1072232" y="780443"/>
                  </a:cubicBezTo>
                  <a:cubicBezTo>
                    <a:pt x="1017956" y="1018051"/>
                    <a:pt x="763860" y="1138251"/>
                    <a:pt x="555323" y="1025698"/>
                  </a:cubicBezTo>
                  <a:cubicBezTo>
                    <a:pt x="410572" y="947648"/>
                    <a:pt x="336315" y="772108"/>
                    <a:pt x="378311" y="608598"/>
                  </a:cubicBezTo>
                  <a:cubicBezTo>
                    <a:pt x="420976" y="442462"/>
                    <a:pt x="562215" y="336226"/>
                    <a:pt x="714718" y="330986"/>
                  </a:cubicBezTo>
                  <a:close/>
                  <a:moveTo>
                    <a:pt x="2221548" y="240864"/>
                  </a:moveTo>
                  <a:cubicBezTo>
                    <a:pt x="2238056" y="243476"/>
                    <a:pt x="2254023" y="248780"/>
                    <a:pt x="2268842" y="256497"/>
                  </a:cubicBezTo>
                  <a:cubicBezTo>
                    <a:pt x="2331531" y="289298"/>
                    <a:pt x="2364745" y="363803"/>
                    <a:pt x="2348504" y="434600"/>
                  </a:cubicBezTo>
                  <a:cubicBezTo>
                    <a:pt x="2324775" y="538003"/>
                    <a:pt x="2214284" y="590310"/>
                    <a:pt x="2123578" y="541354"/>
                  </a:cubicBezTo>
                  <a:cubicBezTo>
                    <a:pt x="2060566" y="507368"/>
                    <a:pt x="2028246" y="431029"/>
                    <a:pt x="2046558" y="359831"/>
                  </a:cubicBezTo>
                  <a:cubicBezTo>
                    <a:pt x="2067750" y="277216"/>
                    <a:pt x="2145025" y="228675"/>
                    <a:pt x="2221548" y="240864"/>
                  </a:cubicBezTo>
                  <a:close/>
                  <a:moveTo>
                    <a:pt x="3064495" y="76529"/>
                  </a:moveTo>
                  <a:cubicBezTo>
                    <a:pt x="3084099" y="75852"/>
                    <a:pt x="3103911" y="77027"/>
                    <a:pt x="3123699" y="80160"/>
                  </a:cubicBezTo>
                  <a:cubicBezTo>
                    <a:pt x="3157873" y="85715"/>
                    <a:pt x="3190923" y="96763"/>
                    <a:pt x="3221547" y="112900"/>
                  </a:cubicBezTo>
                  <a:cubicBezTo>
                    <a:pt x="3350790" y="180529"/>
                    <a:pt x="3419772" y="334843"/>
                    <a:pt x="3386238" y="481003"/>
                  </a:cubicBezTo>
                  <a:cubicBezTo>
                    <a:pt x="3337192" y="694462"/>
                    <a:pt x="3108797" y="802413"/>
                    <a:pt x="2921080" y="701574"/>
                  </a:cubicBezTo>
                  <a:cubicBezTo>
                    <a:pt x="2790669" y="631303"/>
                    <a:pt x="2723791" y="473462"/>
                    <a:pt x="2761773" y="326200"/>
                  </a:cubicBezTo>
                  <a:cubicBezTo>
                    <a:pt x="2800158" y="176706"/>
                    <a:pt x="2927264" y="81265"/>
                    <a:pt x="3064495" y="76529"/>
                  </a:cubicBezTo>
                  <a:close/>
                  <a:moveTo>
                    <a:pt x="1553822" y="1452"/>
                  </a:moveTo>
                  <a:cubicBezTo>
                    <a:pt x="1702011" y="16016"/>
                    <a:pt x="1807955" y="136282"/>
                    <a:pt x="1840649" y="173605"/>
                  </a:cubicBezTo>
                  <a:cubicBezTo>
                    <a:pt x="1995494" y="349594"/>
                    <a:pt x="1841400" y="531473"/>
                    <a:pt x="1956740" y="784158"/>
                  </a:cubicBezTo>
                  <a:cubicBezTo>
                    <a:pt x="1974830" y="821694"/>
                    <a:pt x="1996294" y="857528"/>
                    <a:pt x="2020867" y="891195"/>
                  </a:cubicBezTo>
                  <a:cubicBezTo>
                    <a:pt x="2069189" y="958397"/>
                    <a:pt x="2171608" y="957478"/>
                    <a:pt x="2217633" y="889332"/>
                  </a:cubicBezTo>
                  <a:cubicBezTo>
                    <a:pt x="2293683" y="776680"/>
                    <a:pt x="2368321" y="649335"/>
                    <a:pt x="2496474" y="626887"/>
                  </a:cubicBezTo>
                  <a:cubicBezTo>
                    <a:pt x="2745632" y="583210"/>
                    <a:pt x="2850609" y="998339"/>
                    <a:pt x="3106654" y="975112"/>
                  </a:cubicBezTo>
                  <a:cubicBezTo>
                    <a:pt x="3212954" y="965456"/>
                    <a:pt x="3281852" y="885882"/>
                    <a:pt x="3347267" y="785314"/>
                  </a:cubicBezTo>
                  <a:cubicBezTo>
                    <a:pt x="3365457" y="757275"/>
                    <a:pt x="3383422" y="727623"/>
                    <a:pt x="3401836" y="697301"/>
                  </a:cubicBezTo>
                  <a:cubicBezTo>
                    <a:pt x="3417773" y="656422"/>
                    <a:pt x="3436152" y="605079"/>
                    <a:pt x="3462660" y="551025"/>
                  </a:cubicBezTo>
                  <a:lnTo>
                    <a:pt x="3502207" y="481262"/>
                  </a:lnTo>
                  <a:lnTo>
                    <a:pt x="3502207" y="4661441"/>
                  </a:lnTo>
                  <a:lnTo>
                    <a:pt x="3391193" y="4595036"/>
                  </a:lnTo>
                  <a:cubicBezTo>
                    <a:pt x="3262806" y="4526392"/>
                    <a:pt x="3127583" y="4480988"/>
                    <a:pt x="3012275" y="4500717"/>
                  </a:cubicBezTo>
                  <a:cubicBezTo>
                    <a:pt x="2672111" y="4558849"/>
                    <a:pt x="2378932" y="4741394"/>
                    <a:pt x="2241380" y="4576113"/>
                  </a:cubicBezTo>
                  <a:cubicBezTo>
                    <a:pt x="2209196" y="4537521"/>
                    <a:pt x="2163221" y="4481646"/>
                    <a:pt x="2111686" y="4418634"/>
                  </a:cubicBezTo>
                  <a:cubicBezTo>
                    <a:pt x="2026479" y="4335505"/>
                    <a:pt x="1938249" y="4255209"/>
                    <a:pt x="1817350" y="4264198"/>
                  </a:cubicBezTo>
                  <a:cubicBezTo>
                    <a:pt x="1540690" y="4284795"/>
                    <a:pt x="1529731" y="4613720"/>
                    <a:pt x="1161868" y="4712248"/>
                  </a:cubicBezTo>
                  <a:cubicBezTo>
                    <a:pt x="972099" y="4763079"/>
                    <a:pt x="709587" y="4713497"/>
                    <a:pt x="592579" y="4554354"/>
                  </a:cubicBezTo>
                  <a:cubicBezTo>
                    <a:pt x="403246" y="4296704"/>
                    <a:pt x="729970" y="3951685"/>
                    <a:pt x="529397" y="3641849"/>
                  </a:cubicBezTo>
                  <a:cubicBezTo>
                    <a:pt x="412118" y="3460873"/>
                    <a:pt x="262942" y="3522287"/>
                    <a:pt x="133184" y="3305095"/>
                  </a:cubicBezTo>
                  <a:cubicBezTo>
                    <a:pt x="37239" y="3144562"/>
                    <a:pt x="-40970" y="2998075"/>
                    <a:pt x="23643" y="2803392"/>
                  </a:cubicBezTo>
                  <a:cubicBezTo>
                    <a:pt x="110090" y="2543020"/>
                    <a:pt x="350747" y="2461763"/>
                    <a:pt x="367249" y="2269270"/>
                  </a:cubicBezTo>
                  <a:cubicBezTo>
                    <a:pt x="387240" y="2037906"/>
                    <a:pt x="108902" y="1963809"/>
                    <a:pt x="107105" y="1697621"/>
                  </a:cubicBezTo>
                  <a:cubicBezTo>
                    <a:pt x="105934" y="1523992"/>
                    <a:pt x="222831" y="1327691"/>
                    <a:pt x="384947" y="1247501"/>
                  </a:cubicBezTo>
                  <a:cubicBezTo>
                    <a:pt x="683739" y="1099508"/>
                    <a:pt x="971984" y="1427134"/>
                    <a:pt x="1205167" y="1272142"/>
                  </a:cubicBezTo>
                  <a:cubicBezTo>
                    <a:pt x="1344444" y="1179546"/>
                    <a:pt x="1386573" y="966614"/>
                    <a:pt x="1374801" y="828745"/>
                  </a:cubicBezTo>
                  <a:cubicBezTo>
                    <a:pt x="1352319" y="566236"/>
                    <a:pt x="1145064" y="503244"/>
                    <a:pt x="1172199" y="307625"/>
                  </a:cubicBezTo>
                  <a:cubicBezTo>
                    <a:pt x="1192310" y="162232"/>
                    <a:pt x="1331190" y="21152"/>
                    <a:pt x="1487835" y="2218"/>
                  </a:cubicBezTo>
                  <a:cubicBezTo>
                    <a:pt x="1509739" y="-464"/>
                    <a:pt x="1531865" y="-705"/>
                    <a:pt x="1553822" y="145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6480792-73D5-459F-A064-C9F5CA7D66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1461" y="2502344"/>
              <a:ext cx="3592437" cy="3243512"/>
            </a:xfrm>
            <a:custGeom>
              <a:avLst/>
              <a:gdLst>
                <a:gd name="connsiteX0" fmla="*/ 423535 w 6666587"/>
                <a:gd name="connsiteY0" fmla="*/ 3916402 h 6019077"/>
                <a:gd name="connsiteX1" fmla="*/ 840979 w 6666587"/>
                <a:gd name="connsiteY1" fmla="*/ 4333846 h 6019077"/>
                <a:gd name="connsiteX2" fmla="*/ 423535 w 6666587"/>
                <a:gd name="connsiteY2" fmla="*/ 4751290 h 6019077"/>
                <a:gd name="connsiteX3" fmla="*/ 6091 w 6666587"/>
                <a:gd name="connsiteY3" fmla="*/ 4333846 h 6019077"/>
                <a:gd name="connsiteX4" fmla="*/ 423535 w 6666587"/>
                <a:gd name="connsiteY4" fmla="*/ 3916402 h 6019077"/>
                <a:gd name="connsiteX5" fmla="*/ 1989784 w 6666587"/>
                <a:gd name="connsiteY5" fmla="*/ 453 h 6019077"/>
                <a:gd name="connsiteX6" fmla="*/ 3353284 w 6666587"/>
                <a:gd name="connsiteY6" fmla="*/ 490276 h 6019077"/>
                <a:gd name="connsiteX7" fmla="*/ 4064420 w 6666587"/>
                <a:gd name="connsiteY7" fmla="*/ 570858 h 6019077"/>
                <a:gd name="connsiteX8" fmla="*/ 4534574 w 6666587"/>
                <a:gd name="connsiteY8" fmla="*/ 410362 h 6019077"/>
                <a:gd name="connsiteX9" fmla="*/ 6611024 w 6666587"/>
                <a:gd name="connsiteY9" fmla="*/ 1727288 h 6019077"/>
                <a:gd name="connsiteX10" fmla="*/ 5833213 w 6666587"/>
                <a:gd name="connsiteY10" fmla="*/ 3683152 h 6019077"/>
                <a:gd name="connsiteX11" fmla="*/ 5553844 w 6666587"/>
                <a:gd name="connsiteY11" fmla="*/ 4357712 h 6019077"/>
                <a:gd name="connsiteX12" fmla="*/ 5556320 w 6666587"/>
                <a:gd name="connsiteY12" fmla="*/ 4369809 h 6019077"/>
                <a:gd name="connsiteX13" fmla="*/ 4814609 w 6666587"/>
                <a:gd name="connsiteY13" fmla="*/ 5547766 h 6019077"/>
                <a:gd name="connsiteX14" fmla="*/ 4227964 w 6666587"/>
                <a:gd name="connsiteY14" fmla="*/ 5523668 h 6019077"/>
                <a:gd name="connsiteX15" fmla="*/ 3597314 w 6666587"/>
                <a:gd name="connsiteY15" fmla="*/ 5649017 h 6019077"/>
                <a:gd name="connsiteX16" fmla="*/ 2945899 w 6666587"/>
                <a:gd name="connsiteY16" fmla="*/ 5979915 h 6019077"/>
                <a:gd name="connsiteX17" fmla="*/ 1124434 w 6666587"/>
                <a:gd name="connsiteY17" fmla="*/ 4860537 h 6019077"/>
                <a:gd name="connsiteX18" fmla="*/ 1096906 w 6666587"/>
                <a:gd name="connsiteY18" fmla="*/ 4273607 h 6019077"/>
                <a:gd name="connsiteX19" fmla="*/ 1096811 w 6666587"/>
                <a:gd name="connsiteY19" fmla="*/ 4273607 h 6019077"/>
                <a:gd name="connsiteX20" fmla="*/ 835635 w 6666587"/>
                <a:gd name="connsiteY20" fmla="*/ 3666959 h 6019077"/>
                <a:gd name="connsiteX21" fmla="*/ 198 w 6666587"/>
                <a:gd name="connsiteY21" fmla="*/ 2032755 h 6019077"/>
                <a:gd name="connsiteX22" fmla="*/ 1068902 w 6666587"/>
                <a:gd name="connsiteY22" fmla="*/ 239197 h 6019077"/>
                <a:gd name="connsiteX23" fmla="*/ 1989784 w 6666587"/>
                <a:gd name="connsiteY23" fmla="*/ 453 h 6019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6666587" h="6019077">
                  <a:moveTo>
                    <a:pt x="423535" y="3916402"/>
                  </a:moveTo>
                  <a:cubicBezTo>
                    <a:pt x="654083" y="3916402"/>
                    <a:pt x="840979" y="4103298"/>
                    <a:pt x="840979" y="4333846"/>
                  </a:cubicBezTo>
                  <a:cubicBezTo>
                    <a:pt x="840979" y="4564394"/>
                    <a:pt x="654083" y="4751290"/>
                    <a:pt x="423535" y="4751290"/>
                  </a:cubicBezTo>
                  <a:cubicBezTo>
                    <a:pt x="192987" y="4751290"/>
                    <a:pt x="6091" y="4564394"/>
                    <a:pt x="6091" y="4333846"/>
                  </a:cubicBezTo>
                  <a:cubicBezTo>
                    <a:pt x="6091" y="4103298"/>
                    <a:pt x="192987" y="3916402"/>
                    <a:pt x="423535" y="3916402"/>
                  </a:cubicBezTo>
                  <a:close/>
                  <a:moveTo>
                    <a:pt x="1989784" y="453"/>
                  </a:moveTo>
                  <a:cubicBezTo>
                    <a:pt x="2497478" y="-10315"/>
                    <a:pt x="2981154" y="171129"/>
                    <a:pt x="3353284" y="490276"/>
                  </a:cubicBezTo>
                  <a:cubicBezTo>
                    <a:pt x="3551212" y="660012"/>
                    <a:pt x="3831724" y="688587"/>
                    <a:pt x="4064420" y="570858"/>
                  </a:cubicBezTo>
                  <a:cubicBezTo>
                    <a:pt x="4212915" y="495876"/>
                    <a:pt x="4371221" y="441862"/>
                    <a:pt x="4534574" y="410362"/>
                  </a:cubicBezTo>
                  <a:cubicBezTo>
                    <a:pt x="5462118" y="230434"/>
                    <a:pt x="6378519" y="811936"/>
                    <a:pt x="6611024" y="1727288"/>
                  </a:cubicBezTo>
                  <a:cubicBezTo>
                    <a:pt x="6802477" y="2478877"/>
                    <a:pt x="6488532" y="3268281"/>
                    <a:pt x="5833213" y="3683152"/>
                  </a:cubicBezTo>
                  <a:cubicBezTo>
                    <a:pt x="5607374" y="3826122"/>
                    <a:pt x="5498790" y="4096251"/>
                    <a:pt x="5553844" y="4357712"/>
                  </a:cubicBezTo>
                  <a:cubicBezTo>
                    <a:pt x="5554702" y="4361713"/>
                    <a:pt x="5555464" y="4365714"/>
                    <a:pt x="5556320" y="4369809"/>
                  </a:cubicBezTo>
                  <a:cubicBezTo>
                    <a:pt x="5659953" y="4893779"/>
                    <a:pt x="5332103" y="5414416"/>
                    <a:pt x="4814609" y="5547766"/>
                  </a:cubicBezTo>
                  <a:cubicBezTo>
                    <a:pt x="4620966" y="5597963"/>
                    <a:pt x="4416845" y="5589571"/>
                    <a:pt x="4227964" y="5523668"/>
                  </a:cubicBezTo>
                  <a:cubicBezTo>
                    <a:pt x="4011556" y="5448039"/>
                    <a:pt x="3770574" y="5498998"/>
                    <a:pt x="3597314" y="5649017"/>
                  </a:cubicBezTo>
                  <a:cubicBezTo>
                    <a:pt x="3410434" y="5810799"/>
                    <a:pt x="3186786" y="5924404"/>
                    <a:pt x="2945899" y="5979915"/>
                  </a:cubicBezTo>
                  <a:cubicBezTo>
                    <a:pt x="2138465" y="6167081"/>
                    <a:pt x="1321601" y="5665304"/>
                    <a:pt x="1124434" y="4860537"/>
                  </a:cubicBezTo>
                  <a:cubicBezTo>
                    <a:pt x="1077094" y="4668551"/>
                    <a:pt x="1067759" y="4469174"/>
                    <a:pt x="1096906" y="4273607"/>
                  </a:cubicBezTo>
                  <a:lnTo>
                    <a:pt x="1096811" y="4273607"/>
                  </a:lnTo>
                  <a:cubicBezTo>
                    <a:pt x="1131958" y="4039101"/>
                    <a:pt x="1027278" y="3806500"/>
                    <a:pt x="835635" y="3666959"/>
                  </a:cubicBezTo>
                  <a:cubicBezTo>
                    <a:pt x="344241" y="3309105"/>
                    <a:pt x="9723" y="2729604"/>
                    <a:pt x="198" y="2032755"/>
                  </a:cubicBezTo>
                  <a:cubicBezTo>
                    <a:pt x="-10375" y="1282185"/>
                    <a:pt x="402152" y="583907"/>
                    <a:pt x="1068902" y="239197"/>
                  </a:cubicBezTo>
                  <a:cubicBezTo>
                    <a:pt x="1371905" y="82570"/>
                    <a:pt x="1685168" y="6914"/>
                    <a:pt x="1989784" y="45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0FD302-C804-DCB6-802E-67B09FDB2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552782"/>
            <a:ext cx="3692056" cy="232559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700"/>
              <a:t>Software/Tools Used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E9554-AB75-4A4C-96FD-05E319920F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197" y="3241193"/>
            <a:ext cx="3945899" cy="29786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Juypter Notebook </a:t>
            </a:r>
          </a:p>
          <a:p>
            <a:pPr marL="2857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Code in Python</a:t>
            </a:r>
          </a:p>
          <a:p>
            <a:pPr marL="2857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Installed libraries : open cv, imutils, and pytesseract.</a:t>
            </a:r>
          </a:p>
          <a:p>
            <a:pPr marL="2857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dirty="0"/>
          </a:p>
          <a:p>
            <a:pPr marL="0" lvl="1">
              <a:spcBef>
                <a:spcPts val="1000"/>
              </a:spcBef>
            </a:pPr>
            <a:endParaRPr lang="en-US" dirty="0"/>
          </a:p>
          <a:p>
            <a:pPr marL="0" lvl="1">
              <a:spcBef>
                <a:spcPts val="1000"/>
              </a:spcBef>
            </a:pPr>
            <a:endParaRPr lang="en-US" dirty="0"/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82EA06F9-176C-85D0-12F4-4A93680FCB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76" y="104986"/>
            <a:ext cx="1716619" cy="1591372"/>
          </a:xfrm>
          <a:prstGeom prst="rect">
            <a:avLst/>
          </a:prstGeom>
        </p:spPr>
      </p:pic>
      <p:pic>
        <p:nvPicPr>
          <p:cNvPr id="5" name="Picture 4" descr="Logo, icon&#10;&#10;Description automatically generated">
            <a:extLst>
              <a:ext uri="{FF2B5EF4-FFF2-40B4-BE49-F238E27FC236}">
                <a16:creationId xmlns:a16="http://schemas.microsoft.com/office/drawing/2014/main" id="{11699723-C802-9B20-6AC7-6FC8A37B6F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8141" y="3352560"/>
            <a:ext cx="2674915" cy="1404330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8ABA7562-20E3-F7A1-B3C9-9BC0706A5C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6954" y="3064301"/>
            <a:ext cx="2001449" cy="200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019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C7BC1E0-1C8D-47CB-B48A-D3D0D2EF0E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3AD1C04B-04EF-43BA-B2AB-6F52AF8B9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1"/>
            <a:ext cx="6939937" cy="6453893"/>
          </a:xfrm>
          <a:custGeom>
            <a:avLst/>
            <a:gdLst>
              <a:gd name="connsiteX0" fmla="*/ 111814 w 4695433"/>
              <a:gd name="connsiteY0" fmla="*/ 3049004 h 4582435"/>
              <a:gd name="connsiteX1" fmla="*/ 297409 w 4695433"/>
              <a:gd name="connsiteY1" fmla="*/ 3091902 h 4582435"/>
              <a:gd name="connsiteX2" fmla="*/ 416673 w 4695433"/>
              <a:gd name="connsiteY2" fmla="*/ 3537003 h 4582435"/>
              <a:gd name="connsiteX3" fmla="*/ 31751 w 4695433"/>
              <a:gd name="connsiteY3" fmla="*/ 3683368 h 4582435"/>
              <a:gd name="connsiteX4" fmla="*/ 0 w 4695433"/>
              <a:gd name="connsiteY4" fmla="*/ 3669070 h 4582435"/>
              <a:gd name="connsiteX5" fmla="*/ 0 w 4695433"/>
              <a:gd name="connsiteY5" fmla="*/ 3079852 h 4582435"/>
              <a:gd name="connsiteX6" fmla="*/ 35156 w 4695433"/>
              <a:gd name="connsiteY6" fmla="*/ 3063756 h 4582435"/>
              <a:gd name="connsiteX7" fmla="*/ 111814 w 4695433"/>
              <a:gd name="connsiteY7" fmla="*/ 3049004 h 4582435"/>
              <a:gd name="connsiteX8" fmla="*/ 0 w 4695433"/>
              <a:gd name="connsiteY8" fmla="*/ 0 h 4582435"/>
              <a:gd name="connsiteX9" fmla="*/ 4695433 w 4695433"/>
              <a:gd name="connsiteY9" fmla="*/ 0 h 4582435"/>
              <a:gd name="connsiteX10" fmla="*/ 4663044 w 4695433"/>
              <a:gd name="connsiteY10" fmla="*/ 68762 h 4582435"/>
              <a:gd name="connsiteX11" fmla="*/ 4571319 w 4695433"/>
              <a:gd name="connsiteY11" fmla="*/ 201411 h 4582435"/>
              <a:gd name="connsiteX12" fmla="*/ 4099777 w 4695433"/>
              <a:gd name="connsiteY12" fmla="*/ 504347 h 4582435"/>
              <a:gd name="connsiteX13" fmla="*/ 3811860 w 4695433"/>
              <a:gd name="connsiteY13" fmla="*/ 1682068 h 4582435"/>
              <a:gd name="connsiteX14" fmla="*/ 3167043 w 4695433"/>
              <a:gd name="connsiteY14" fmla="*/ 4278500 h 4582435"/>
              <a:gd name="connsiteX15" fmla="*/ 2640955 w 4695433"/>
              <a:gd name="connsiteY15" fmla="*/ 4485587 h 4582435"/>
              <a:gd name="connsiteX16" fmla="*/ 1495663 w 4695433"/>
              <a:gd name="connsiteY16" fmla="*/ 4435228 h 4582435"/>
              <a:gd name="connsiteX17" fmla="*/ 1020813 w 4695433"/>
              <a:gd name="connsiteY17" fmla="*/ 3838149 h 4582435"/>
              <a:gd name="connsiteX18" fmla="*/ 626404 w 4695433"/>
              <a:gd name="connsiteY18" fmla="*/ 3045292 h 4582435"/>
              <a:gd name="connsiteX19" fmla="*/ 147061 w 4695433"/>
              <a:gd name="connsiteY19" fmla="*/ 2765401 h 4582435"/>
              <a:gd name="connsiteX20" fmla="*/ 0 w 4695433"/>
              <a:gd name="connsiteY20" fmla="*/ 2736690 h 4582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695433" h="4582435">
                <a:moveTo>
                  <a:pt x="111814" y="3049004"/>
                </a:moveTo>
                <a:cubicBezTo>
                  <a:pt x="174417" y="3044581"/>
                  <a:pt x="238967" y="3058160"/>
                  <a:pt x="297409" y="3091902"/>
                </a:cubicBezTo>
                <a:cubicBezTo>
                  <a:pt x="453255" y="3181878"/>
                  <a:pt x="506651" y="3381158"/>
                  <a:pt x="416673" y="3537003"/>
                </a:cubicBezTo>
                <a:cubicBezTo>
                  <a:pt x="337943" y="3673368"/>
                  <a:pt x="175529" y="3731295"/>
                  <a:pt x="31751" y="3683368"/>
                </a:cubicBezTo>
                <a:lnTo>
                  <a:pt x="0" y="3669070"/>
                </a:lnTo>
                <a:lnTo>
                  <a:pt x="0" y="3079852"/>
                </a:lnTo>
                <a:lnTo>
                  <a:pt x="35156" y="3063756"/>
                </a:lnTo>
                <a:cubicBezTo>
                  <a:pt x="59982" y="3055817"/>
                  <a:pt x="85729" y="3050848"/>
                  <a:pt x="111814" y="3049004"/>
                </a:cubicBezTo>
                <a:close/>
                <a:moveTo>
                  <a:pt x="0" y="0"/>
                </a:moveTo>
                <a:lnTo>
                  <a:pt x="4695433" y="0"/>
                </a:lnTo>
                <a:lnTo>
                  <a:pt x="4663044" y="68762"/>
                </a:lnTo>
                <a:cubicBezTo>
                  <a:pt x="4636274" y="118744"/>
                  <a:pt x="4605467" y="163546"/>
                  <a:pt x="4571319" y="201411"/>
                </a:cubicBezTo>
                <a:cubicBezTo>
                  <a:pt x="4449886" y="335755"/>
                  <a:pt x="4268949" y="426743"/>
                  <a:pt x="4099777" y="504347"/>
                </a:cubicBezTo>
                <a:cubicBezTo>
                  <a:pt x="3604896" y="731933"/>
                  <a:pt x="3591784" y="1317548"/>
                  <a:pt x="3811860" y="1682068"/>
                </a:cubicBezTo>
                <a:cubicBezTo>
                  <a:pt x="4454413" y="2741008"/>
                  <a:pt x="4084752" y="3706193"/>
                  <a:pt x="3167043" y="4278500"/>
                </a:cubicBezTo>
                <a:cubicBezTo>
                  <a:pt x="3009772" y="4376529"/>
                  <a:pt x="2817700" y="4417630"/>
                  <a:pt x="2640955" y="4485587"/>
                </a:cubicBezTo>
                <a:cubicBezTo>
                  <a:pt x="2250950" y="4603206"/>
                  <a:pt x="1866703" y="4642930"/>
                  <a:pt x="1495663" y="4435228"/>
                </a:cubicBezTo>
                <a:cubicBezTo>
                  <a:pt x="1259049" y="4302759"/>
                  <a:pt x="1121911" y="4090107"/>
                  <a:pt x="1020813" y="3838149"/>
                </a:cubicBezTo>
                <a:cubicBezTo>
                  <a:pt x="910679" y="3564211"/>
                  <a:pt x="784571" y="3292847"/>
                  <a:pt x="626404" y="3045292"/>
                </a:cubicBezTo>
                <a:cubicBezTo>
                  <a:pt x="516355" y="2873268"/>
                  <a:pt x="336073" y="2807363"/>
                  <a:pt x="147061" y="2765401"/>
                </a:cubicBezTo>
                <a:lnTo>
                  <a:pt x="0" y="27366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39AD66-92A1-A741-8FBA-0741269FD6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298173"/>
            <a:ext cx="4298417" cy="923975"/>
          </a:xfrm>
        </p:spPr>
        <p:txBody>
          <a:bodyPr anchor="b">
            <a:normAutofit/>
          </a:bodyPr>
          <a:lstStyle/>
          <a:p>
            <a:r>
              <a:rPr lang="en-US" sz="4400" dirty="0"/>
              <a:t>Introduction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14626E-DA6A-4924-2191-26004A834A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071" y="1222148"/>
            <a:ext cx="4483946" cy="5337679"/>
          </a:xfrm>
        </p:spPr>
        <p:txBody>
          <a:bodyPr anchor="t"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Vehicle thefts have always been an issue over the years.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Technology continuously evolving has paved a way to end vehicle thefts by introducing security systems.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Security systems can be seen in parking lots, homes, and public places.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Due to vehicles increasing on the road each day license plate number recognition and face detection has been more effective to end vehicle thefts than static features.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E3493B89-2484-06F9-B5D9-33B99A0798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60"/>
          <a:stretch/>
        </p:blipFill>
        <p:spPr>
          <a:xfrm>
            <a:off x="5143511" y="404107"/>
            <a:ext cx="5670263" cy="5903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636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B68D8-E363-E2F1-9A29-083B62010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CBF4E-ACF8-C921-5208-A2E6F867A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06204"/>
            <a:ext cx="10972800" cy="4402172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With the rise in vehicle thefts, there is a need to focus on enhancing the security of vehicles at public places, and parking lots. In this paper, I proposed to implement an VNPR and Face Recognition System which will capture and recognize images of a vehicle and has a good scope for future to increase security level.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VNPR is implemented using many different algorithms and techniques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My proposed methodology initially does the pre-preprocessing steps which includes RGB to gray scale conversion, noise reduction , and binarization.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vehicle plate is extracted using Sobel’s edge detection algorithms. Then the characters are segmented which is given as input to the CNN in order to recognize the character correctly.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Face detection can be applied in a lot of the different places such as security systems in order to enhance the security and to track certain people or objects.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facial detection algorithm tries to localize the faces and then extract each of the faces present in the input.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3101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13954-A9E5-A447-2656-0CD5A8784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95FA7-2511-4FF2-F464-64C7EBAE63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VNPR System:</a:t>
            </a:r>
          </a:p>
          <a:p>
            <a:r>
              <a:rPr lang="en-US" dirty="0"/>
              <a:t>Using the system to recognize car model with datasets</a:t>
            </a:r>
          </a:p>
          <a:p>
            <a:r>
              <a:rPr lang="en-US" dirty="0"/>
              <a:t>Fancy character recognition </a:t>
            </a:r>
          </a:p>
          <a:p>
            <a:r>
              <a:rPr lang="en-US" dirty="0"/>
              <a:t>Multi-lingual recognition 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Face Recognition System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Acquire large datasets to improve the accuracy of the algorithm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Detect faces through security systems datasets.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Train the model with more steps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687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tangle 80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85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603D3CC2-92C0-446B-91D6-D95EB3355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2897C999-28FA-4C54-8B7D-F10AACDEF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8177" y="0"/>
            <a:ext cx="7360775" cy="6858000"/>
          </a:xfrm>
          <a:custGeom>
            <a:avLst/>
            <a:gdLst>
              <a:gd name="connsiteX0" fmla="*/ 615190 w 7360775"/>
              <a:gd name="connsiteY0" fmla="*/ 3536635 h 6858000"/>
              <a:gd name="connsiteX1" fmla="*/ 1124778 w 7360775"/>
              <a:gd name="connsiteY1" fmla="*/ 4046223 h 6858000"/>
              <a:gd name="connsiteX2" fmla="*/ 615190 w 7360775"/>
              <a:gd name="connsiteY2" fmla="*/ 4555811 h 6858000"/>
              <a:gd name="connsiteX3" fmla="*/ 105602 w 7360775"/>
              <a:gd name="connsiteY3" fmla="*/ 4046223 h 6858000"/>
              <a:gd name="connsiteX4" fmla="*/ 615190 w 7360775"/>
              <a:gd name="connsiteY4" fmla="*/ 3536635 h 6858000"/>
              <a:gd name="connsiteX5" fmla="*/ 1497780 w 7360775"/>
              <a:gd name="connsiteY5" fmla="*/ 0 h 6858000"/>
              <a:gd name="connsiteX6" fmla="*/ 1997377 w 7360775"/>
              <a:gd name="connsiteY6" fmla="*/ 0 h 6858000"/>
              <a:gd name="connsiteX7" fmla="*/ 5164844 w 7360775"/>
              <a:gd name="connsiteY7" fmla="*/ 0 h 6858000"/>
              <a:gd name="connsiteX8" fmla="*/ 5726653 w 7360775"/>
              <a:gd name="connsiteY8" fmla="*/ 0 h 6858000"/>
              <a:gd name="connsiteX9" fmla="*/ 7360775 w 7360775"/>
              <a:gd name="connsiteY9" fmla="*/ 0 h 6858000"/>
              <a:gd name="connsiteX10" fmla="*/ 7360775 w 7360775"/>
              <a:gd name="connsiteY10" fmla="*/ 6858000 h 6858000"/>
              <a:gd name="connsiteX11" fmla="*/ 5726653 w 7360775"/>
              <a:gd name="connsiteY11" fmla="*/ 6858000 h 6858000"/>
              <a:gd name="connsiteX12" fmla="*/ 1997377 w 7360775"/>
              <a:gd name="connsiteY12" fmla="*/ 6858000 h 6858000"/>
              <a:gd name="connsiteX13" fmla="*/ 311757 w 7360775"/>
              <a:gd name="connsiteY13" fmla="*/ 6858000 h 6858000"/>
              <a:gd name="connsiteX14" fmla="*/ 314130 w 7360775"/>
              <a:gd name="connsiteY14" fmla="*/ 6707670 h 6858000"/>
              <a:gd name="connsiteX15" fmla="*/ 599702 w 7360775"/>
              <a:gd name="connsiteY15" fmla="*/ 5670858 h 6858000"/>
              <a:gd name="connsiteX16" fmla="*/ 1211433 w 7360775"/>
              <a:gd name="connsiteY16" fmla="*/ 4641255 h 6858000"/>
              <a:gd name="connsiteX17" fmla="*/ 1053041 w 7360775"/>
              <a:gd name="connsiteY17" fmla="*/ 3164269 h 6858000"/>
              <a:gd name="connsiteX18" fmla="*/ 607048 w 7360775"/>
              <a:gd name="connsiteY18" fmla="*/ 2589405 h 6858000"/>
              <a:gd name="connsiteX19" fmla="*/ 1054915 w 7360775"/>
              <a:gd name="connsiteY19" fmla="*/ 1068099 h 6858000"/>
              <a:gd name="connsiteX20" fmla="*/ 1502877 w 7360775"/>
              <a:gd name="connsiteY20" fmla="*/ 419995 h 6858000"/>
              <a:gd name="connsiteX21" fmla="*/ 1505904 w 7360775"/>
              <a:gd name="connsiteY21" fmla="*/ 184996 h 6858000"/>
              <a:gd name="connsiteX22" fmla="*/ 14543 w 7360775"/>
              <a:gd name="connsiteY22" fmla="*/ 0 h 6858000"/>
              <a:gd name="connsiteX23" fmla="*/ 879351 w 7360775"/>
              <a:gd name="connsiteY23" fmla="*/ 0 h 6858000"/>
              <a:gd name="connsiteX24" fmla="*/ 892053 w 7360775"/>
              <a:gd name="connsiteY24" fmla="*/ 78052 h 6858000"/>
              <a:gd name="connsiteX25" fmla="*/ 561940 w 7360775"/>
              <a:gd name="connsiteY25" fmla="*/ 535443 h 6858000"/>
              <a:gd name="connsiteX26" fmla="*/ 15319 w 7360775"/>
              <a:gd name="connsiteY26" fmla="*/ 219852 h 6858000"/>
              <a:gd name="connsiteX27" fmla="*/ 4234 w 7360775"/>
              <a:gd name="connsiteY27" fmla="*/ 4296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360775" h="6858000">
                <a:moveTo>
                  <a:pt x="615190" y="3536635"/>
                </a:moveTo>
                <a:cubicBezTo>
                  <a:pt x="896628" y="3536635"/>
                  <a:pt x="1124778" y="3764785"/>
                  <a:pt x="1124778" y="4046223"/>
                </a:cubicBezTo>
                <a:cubicBezTo>
                  <a:pt x="1124778" y="4327661"/>
                  <a:pt x="896628" y="4555811"/>
                  <a:pt x="615190" y="4555811"/>
                </a:cubicBezTo>
                <a:cubicBezTo>
                  <a:pt x="333752" y="4555811"/>
                  <a:pt x="105602" y="4327661"/>
                  <a:pt x="105602" y="4046223"/>
                </a:cubicBezTo>
                <a:cubicBezTo>
                  <a:pt x="105602" y="3764785"/>
                  <a:pt x="333752" y="3536635"/>
                  <a:pt x="615190" y="3536635"/>
                </a:cubicBezTo>
                <a:close/>
                <a:moveTo>
                  <a:pt x="1497780" y="0"/>
                </a:moveTo>
                <a:lnTo>
                  <a:pt x="1997377" y="0"/>
                </a:lnTo>
                <a:lnTo>
                  <a:pt x="5164844" y="0"/>
                </a:lnTo>
                <a:lnTo>
                  <a:pt x="5726653" y="0"/>
                </a:lnTo>
                <a:lnTo>
                  <a:pt x="7360775" y="0"/>
                </a:lnTo>
                <a:lnTo>
                  <a:pt x="7360775" y="6858000"/>
                </a:lnTo>
                <a:lnTo>
                  <a:pt x="5726653" y="6858000"/>
                </a:lnTo>
                <a:lnTo>
                  <a:pt x="1997377" y="6858000"/>
                </a:lnTo>
                <a:lnTo>
                  <a:pt x="311757" y="6858000"/>
                </a:lnTo>
                <a:lnTo>
                  <a:pt x="314130" y="6707670"/>
                </a:lnTo>
                <a:cubicBezTo>
                  <a:pt x="335132" y="6366409"/>
                  <a:pt x="433651" y="6019042"/>
                  <a:pt x="599702" y="5670858"/>
                </a:cubicBezTo>
                <a:cubicBezTo>
                  <a:pt x="770257" y="5311556"/>
                  <a:pt x="1010813" y="4986832"/>
                  <a:pt x="1211433" y="4641255"/>
                </a:cubicBezTo>
                <a:cubicBezTo>
                  <a:pt x="1493036" y="4154456"/>
                  <a:pt x="1511835" y="3622744"/>
                  <a:pt x="1053041" y="3164269"/>
                </a:cubicBezTo>
                <a:cubicBezTo>
                  <a:pt x="881977" y="2993264"/>
                  <a:pt x="700422" y="2805523"/>
                  <a:pt x="607048" y="2589405"/>
                </a:cubicBezTo>
                <a:cubicBezTo>
                  <a:pt x="366279" y="2032158"/>
                  <a:pt x="541125" y="1508061"/>
                  <a:pt x="1054915" y="1068099"/>
                </a:cubicBezTo>
                <a:cubicBezTo>
                  <a:pt x="1261027" y="891535"/>
                  <a:pt x="1489688" y="709488"/>
                  <a:pt x="1502877" y="419995"/>
                </a:cubicBezTo>
                <a:cubicBezTo>
                  <a:pt x="1506389" y="341910"/>
                  <a:pt x="1507262" y="263520"/>
                  <a:pt x="1505904" y="184996"/>
                </a:cubicBezTo>
                <a:close/>
                <a:moveTo>
                  <a:pt x="14543" y="0"/>
                </a:moveTo>
                <a:lnTo>
                  <a:pt x="879351" y="0"/>
                </a:lnTo>
                <a:lnTo>
                  <a:pt x="892053" y="78052"/>
                </a:lnTo>
                <a:cubicBezTo>
                  <a:pt x="904492" y="285271"/>
                  <a:pt x="770271" y="479621"/>
                  <a:pt x="561940" y="535443"/>
                </a:cubicBezTo>
                <a:cubicBezTo>
                  <a:pt x="323846" y="599240"/>
                  <a:pt x="79116" y="457945"/>
                  <a:pt x="15319" y="219852"/>
                </a:cubicBezTo>
                <a:cubicBezTo>
                  <a:pt x="-631" y="160329"/>
                  <a:pt x="-3762" y="100391"/>
                  <a:pt x="4234" y="4296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BFAAC96-A70C-EA08-874C-F34F0CDD0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718" y="329413"/>
            <a:ext cx="4747014" cy="91733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Related Work</a:t>
            </a:r>
          </a:p>
        </p:txBody>
      </p:sp>
      <p:pic>
        <p:nvPicPr>
          <p:cNvPr id="34" name="Picture 19" descr="Full shot of ivy leaves grow in the wall">
            <a:extLst>
              <a:ext uri="{FF2B5EF4-FFF2-40B4-BE49-F238E27FC236}">
                <a16:creationId xmlns:a16="http://schemas.microsoft.com/office/drawing/2014/main" id="{C807C5A2-9F4A-93CF-61CA-E69720C6DE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2895" b="90322" l="10000" r="90000"/>
                    </a14:imgEffect>
                  </a14:imgLayer>
                </a14:imgProps>
              </a:ext>
            </a:extLst>
          </a:blip>
          <a:srcRect t="3217"/>
          <a:stretch/>
        </p:blipFill>
        <p:spPr>
          <a:xfrm>
            <a:off x="6607566" y="1581297"/>
            <a:ext cx="4974834" cy="3213874"/>
          </a:xfrm>
          <a:prstGeom prst="rect">
            <a:avLst/>
          </a:prstGeom>
        </p:spPr>
      </p:pic>
      <p:graphicFrame>
        <p:nvGraphicFramePr>
          <p:cNvPr id="56" name="Text Placeholder 4">
            <a:extLst>
              <a:ext uri="{FF2B5EF4-FFF2-40B4-BE49-F238E27FC236}">
                <a16:creationId xmlns:a16="http://schemas.microsoft.com/office/drawing/2014/main" id="{BB437AEC-1E42-5DE3-EF3E-526974E05D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90408028"/>
              </p:ext>
            </p:extLst>
          </p:nvPr>
        </p:nvGraphicFramePr>
        <p:xfrm>
          <a:off x="956925" y="1637689"/>
          <a:ext cx="9949614" cy="48293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46134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8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0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1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4">
            <a:extLst>
              <a:ext uri="{FF2B5EF4-FFF2-40B4-BE49-F238E27FC236}">
                <a16:creationId xmlns:a16="http://schemas.microsoft.com/office/drawing/2014/main" id="{3CA321EC-353D-8F7C-A599-7F0868D90F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b="147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23" name="Freeform: Shape 14">
            <a:extLst>
              <a:ext uri="{FF2B5EF4-FFF2-40B4-BE49-F238E27FC236}">
                <a16:creationId xmlns:a16="http://schemas.microsoft.com/office/drawing/2014/main" id="{56BD7DD2-1738-4D5D-955B-0F7C68C99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534478" y="3308697"/>
            <a:ext cx="2657521" cy="3554844"/>
          </a:xfrm>
          <a:custGeom>
            <a:avLst/>
            <a:gdLst>
              <a:gd name="connsiteX0" fmla="*/ 1231997 w 3761741"/>
              <a:gd name="connsiteY0" fmla="*/ 3753085 h 5031909"/>
              <a:gd name="connsiteX1" fmla="*/ 1491504 w 3761741"/>
              <a:gd name="connsiteY1" fmla="*/ 3915246 h 5031909"/>
              <a:gd name="connsiteX2" fmla="*/ 1372239 w 3761741"/>
              <a:gd name="connsiteY2" fmla="*/ 4360348 h 5031909"/>
              <a:gd name="connsiteX3" fmla="*/ 927138 w 3761741"/>
              <a:gd name="connsiteY3" fmla="*/ 4241084 h 5031909"/>
              <a:gd name="connsiteX4" fmla="*/ 1046403 w 3761741"/>
              <a:gd name="connsiteY4" fmla="*/ 3795982 h 5031909"/>
              <a:gd name="connsiteX5" fmla="*/ 1231997 w 3761741"/>
              <a:gd name="connsiteY5" fmla="*/ 3753085 h 5031909"/>
              <a:gd name="connsiteX6" fmla="*/ 1759997 w 3761741"/>
              <a:gd name="connsiteY6" fmla="*/ 3489191 h 5031909"/>
              <a:gd name="connsiteX7" fmla="*/ 1919508 w 3761741"/>
              <a:gd name="connsiteY7" fmla="*/ 3568587 h 5031909"/>
              <a:gd name="connsiteX8" fmla="*/ 1860512 w 3761741"/>
              <a:gd name="connsiteY8" fmla="*/ 3788765 h 5031909"/>
              <a:gd name="connsiteX9" fmla="*/ 1640334 w 3761741"/>
              <a:gd name="connsiteY9" fmla="*/ 3729768 h 5031909"/>
              <a:gd name="connsiteX10" fmla="*/ 1699331 w 3761741"/>
              <a:gd name="connsiteY10" fmla="*/ 3509591 h 5031909"/>
              <a:gd name="connsiteX11" fmla="*/ 1759997 w 3761741"/>
              <a:gd name="connsiteY11" fmla="*/ 3489191 h 5031909"/>
              <a:gd name="connsiteX12" fmla="*/ 0 w 3761741"/>
              <a:gd name="connsiteY12" fmla="*/ 0 h 5031909"/>
              <a:gd name="connsiteX13" fmla="*/ 3761741 w 3761741"/>
              <a:gd name="connsiteY13" fmla="*/ 0 h 5031909"/>
              <a:gd name="connsiteX14" fmla="*/ 3681829 w 3761741"/>
              <a:gd name="connsiteY14" fmla="*/ 50256 h 5031909"/>
              <a:gd name="connsiteX15" fmla="*/ 2937684 w 3761741"/>
              <a:gd name="connsiteY15" fmla="*/ 451413 h 5031909"/>
              <a:gd name="connsiteX16" fmla="*/ 2372686 w 3761741"/>
              <a:gd name="connsiteY16" fmla="*/ 1727662 h 5031909"/>
              <a:gd name="connsiteX17" fmla="*/ 2465529 w 3761741"/>
              <a:gd name="connsiteY17" fmla="*/ 2404960 h 5031909"/>
              <a:gd name="connsiteX18" fmla="*/ 1386395 w 3761741"/>
              <a:gd name="connsiteY18" fmla="*/ 3432457 h 5031909"/>
              <a:gd name="connsiteX19" fmla="*/ 717407 w 3761741"/>
              <a:gd name="connsiteY19" fmla="*/ 3749372 h 5031909"/>
              <a:gd name="connsiteX20" fmla="*/ 322998 w 3761741"/>
              <a:gd name="connsiteY20" fmla="*/ 4542230 h 5031909"/>
              <a:gd name="connsiteX21" fmla="*/ 7948 w 3761741"/>
              <a:gd name="connsiteY21" fmla="*/ 5025561 h 5031909"/>
              <a:gd name="connsiteX22" fmla="*/ 0 w 3761741"/>
              <a:gd name="connsiteY22" fmla="*/ 5031909 h 5031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761741" h="5031909">
                <a:moveTo>
                  <a:pt x="1231997" y="3753085"/>
                </a:moveTo>
                <a:cubicBezTo>
                  <a:pt x="1336336" y="3760459"/>
                  <a:pt x="1435268" y="3817843"/>
                  <a:pt x="1491504" y="3915246"/>
                </a:cubicBezTo>
                <a:cubicBezTo>
                  <a:pt x="1581482" y="4071092"/>
                  <a:pt x="1528085" y="4270371"/>
                  <a:pt x="1372239" y="4360348"/>
                </a:cubicBezTo>
                <a:cubicBezTo>
                  <a:pt x="1216394" y="4450325"/>
                  <a:pt x="1017115" y="4396929"/>
                  <a:pt x="927138" y="4241084"/>
                </a:cubicBezTo>
                <a:cubicBezTo>
                  <a:pt x="837160" y="4085238"/>
                  <a:pt x="890557" y="3885959"/>
                  <a:pt x="1046403" y="3795982"/>
                </a:cubicBezTo>
                <a:cubicBezTo>
                  <a:pt x="1104845" y="3762240"/>
                  <a:pt x="1169394" y="3748660"/>
                  <a:pt x="1231997" y="3753085"/>
                </a:cubicBezTo>
                <a:close/>
                <a:moveTo>
                  <a:pt x="1759997" y="3489191"/>
                </a:moveTo>
                <a:cubicBezTo>
                  <a:pt x="1822331" y="3481456"/>
                  <a:pt x="1886126" y="3510769"/>
                  <a:pt x="1919508" y="3568587"/>
                </a:cubicBezTo>
                <a:cubicBezTo>
                  <a:pt x="1964017" y="3645679"/>
                  <a:pt x="1937603" y="3744256"/>
                  <a:pt x="1860512" y="3788765"/>
                </a:cubicBezTo>
                <a:cubicBezTo>
                  <a:pt x="1783420" y="3833274"/>
                  <a:pt x="1684844" y="3806860"/>
                  <a:pt x="1640334" y="3729768"/>
                </a:cubicBezTo>
                <a:cubicBezTo>
                  <a:pt x="1595825" y="3652677"/>
                  <a:pt x="1622238" y="3554100"/>
                  <a:pt x="1699331" y="3509591"/>
                </a:cubicBezTo>
                <a:cubicBezTo>
                  <a:pt x="1718604" y="3498464"/>
                  <a:pt x="1739219" y="3491769"/>
                  <a:pt x="1759997" y="3489191"/>
                </a:cubicBezTo>
                <a:close/>
                <a:moveTo>
                  <a:pt x="0" y="0"/>
                </a:moveTo>
                <a:lnTo>
                  <a:pt x="3761741" y="0"/>
                </a:lnTo>
                <a:lnTo>
                  <a:pt x="3681829" y="50256"/>
                </a:lnTo>
                <a:cubicBezTo>
                  <a:pt x="3438848" y="191089"/>
                  <a:pt x="3181881" y="311202"/>
                  <a:pt x="2937684" y="451413"/>
                </a:cubicBezTo>
                <a:cubicBezTo>
                  <a:pt x="2479845" y="715229"/>
                  <a:pt x="2214753" y="1139058"/>
                  <a:pt x="2372686" y="1727662"/>
                </a:cubicBezTo>
                <a:cubicBezTo>
                  <a:pt x="2431549" y="1947175"/>
                  <a:pt x="2491082" y="2185236"/>
                  <a:pt x="2465529" y="2404960"/>
                </a:cubicBezTo>
                <a:cubicBezTo>
                  <a:pt x="2399653" y="2971510"/>
                  <a:pt x="2011160" y="3315831"/>
                  <a:pt x="1386395" y="3432457"/>
                </a:cubicBezTo>
                <a:cubicBezTo>
                  <a:pt x="1135728" y="3479297"/>
                  <a:pt x="864140" y="3520006"/>
                  <a:pt x="717407" y="3749372"/>
                </a:cubicBezTo>
                <a:cubicBezTo>
                  <a:pt x="559240" y="3996927"/>
                  <a:pt x="433133" y="4268292"/>
                  <a:pt x="322998" y="4542230"/>
                </a:cubicBezTo>
                <a:cubicBezTo>
                  <a:pt x="247175" y="4731198"/>
                  <a:pt x="151079" y="4898056"/>
                  <a:pt x="7948" y="5025561"/>
                </a:cubicBezTo>
                <a:lnTo>
                  <a:pt x="0" y="503190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Rectangle 16">
            <a:extLst>
              <a:ext uri="{FF2B5EF4-FFF2-40B4-BE49-F238E27FC236}">
                <a16:creationId xmlns:a16="http://schemas.microsoft.com/office/drawing/2014/main" id="{8509A13B-4750-4C28-974C-8E9C13C5B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555816" y="-1555812"/>
            <a:ext cx="6858000" cy="9969624"/>
          </a:xfrm>
          <a:prstGeom prst="rect">
            <a:avLst/>
          </a:prstGeom>
          <a:gradFill>
            <a:gsLst>
              <a:gs pos="4100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5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AF4650-6DE6-2A4F-DA0F-45A3E95FF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63960"/>
            <a:ext cx="5048250" cy="13629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Background</a:t>
            </a:r>
          </a:p>
        </p:txBody>
      </p:sp>
    </p:spTree>
    <p:extLst>
      <p:ext uri="{BB962C8B-B14F-4D97-AF65-F5344CB8AC3E}">
        <p14:creationId xmlns:p14="http://schemas.microsoft.com/office/powerpoint/2010/main" val="3151643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2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ticky notes with question marks">
            <a:extLst>
              <a:ext uri="{FF2B5EF4-FFF2-40B4-BE49-F238E27FC236}">
                <a16:creationId xmlns:a16="http://schemas.microsoft.com/office/drawing/2014/main" id="{1A8FA397-3FA1-F81D-CE62-631F483B5F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9463" r="-1" b="6245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 useBgFill="1">
        <p:nvSpPr>
          <p:cNvPr id="24" name="Freeform: Shape 23">
            <a:extLst>
              <a:ext uri="{FF2B5EF4-FFF2-40B4-BE49-F238E27FC236}">
                <a16:creationId xmlns:a16="http://schemas.microsoft.com/office/drawing/2014/main" id="{389C36E1-2D95-402F-A472-3E6699BE2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835775" cy="6730860"/>
          </a:xfrm>
          <a:custGeom>
            <a:avLst/>
            <a:gdLst>
              <a:gd name="connsiteX0" fmla="*/ 1016151 w 5835775"/>
              <a:gd name="connsiteY0" fmla="*/ 6072484 h 6730860"/>
              <a:gd name="connsiteX1" fmla="*/ 1082018 w 5835775"/>
              <a:gd name="connsiteY1" fmla="*/ 6083111 h 6730860"/>
              <a:gd name="connsiteX2" fmla="*/ 1315484 w 5835775"/>
              <a:gd name="connsiteY2" fmla="*/ 6486206 h 6730860"/>
              <a:gd name="connsiteX3" fmla="*/ 912386 w 5835775"/>
              <a:gd name="connsiteY3" fmla="*/ 6719672 h 6730860"/>
              <a:gd name="connsiteX4" fmla="*/ 678923 w 5835775"/>
              <a:gd name="connsiteY4" fmla="*/ 6316576 h 6730860"/>
              <a:gd name="connsiteX5" fmla="*/ 1016151 w 5835775"/>
              <a:gd name="connsiteY5" fmla="*/ 6072484 h 6730860"/>
              <a:gd name="connsiteX6" fmla="*/ 4968517 w 5835775"/>
              <a:gd name="connsiteY6" fmla="*/ 3411427 h 6730860"/>
              <a:gd name="connsiteX7" fmla="*/ 5079176 w 5835775"/>
              <a:gd name="connsiteY7" fmla="*/ 3429280 h 6730860"/>
              <a:gd name="connsiteX8" fmla="*/ 5471396 w 5835775"/>
              <a:gd name="connsiteY8" fmla="*/ 4106482 h 6730860"/>
              <a:gd name="connsiteX9" fmla="*/ 4794194 w 5835775"/>
              <a:gd name="connsiteY9" fmla="*/ 4498704 h 6730860"/>
              <a:gd name="connsiteX10" fmla="*/ 4401974 w 5835775"/>
              <a:gd name="connsiteY10" fmla="*/ 3821503 h 6730860"/>
              <a:gd name="connsiteX11" fmla="*/ 4968517 w 5835775"/>
              <a:gd name="connsiteY11" fmla="*/ 3411427 h 6730860"/>
              <a:gd name="connsiteX12" fmla="*/ 4362805 w 5835775"/>
              <a:gd name="connsiteY12" fmla="*/ 855055 h 6730860"/>
              <a:gd name="connsiteX13" fmla="*/ 4428674 w 5835775"/>
              <a:gd name="connsiteY13" fmla="*/ 865682 h 6730860"/>
              <a:gd name="connsiteX14" fmla="*/ 4662139 w 5835775"/>
              <a:gd name="connsiteY14" fmla="*/ 1268778 h 6730860"/>
              <a:gd name="connsiteX15" fmla="*/ 4259044 w 5835775"/>
              <a:gd name="connsiteY15" fmla="*/ 1502244 h 6730860"/>
              <a:gd name="connsiteX16" fmla="*/ 4025578 w 5835775"/>
              <a:gd name="connsiteY16" fmla="*/ 1099146 h 6730860"/>
              <a:gd name="connsiteX17" fmla="*/ 4362805 w 5835775"/>
              <a:gd name="connsiteY17" fmla="*/ 855055 h 6730860"/>
              <a:gd name="connsiteX18" fmla="*/ 0 w 5835775"/>
              <a:gd name="connsiteY18" fmla="*/ 0 h 6730860"/>
              <a:gd name="connsiteX19" fmla="*/ 3267758 w 5835775"/>
              <a:gd name="connsiteY19" fmla="*/ 0 h 6730860"/>
              <a:gd name="connsiteX20" fmla="*/ 3305063 w 5835775"/>
              <a:gd name="connsiteY20" fmla="*/ 63726 h 6730860"/>
              <a:gd name="connsiteX21" fmla="*/ 3406985 w 5835775"/>
              <a:gd name="connsiteY21" fmla="*/ 462295 h 6730860"/>
              <a:gd name="connsiteX22" fmla="*/ 2970594 w 5835775"/>
              <a:gd name="connsiteY22" fmla="*/ 1557974 h 6730860"/>
              <a:gd name="connsiteX23" fmla="*/ 3515337 w 5835775"/>
              <a:gd name="connsiteY23" fmla="*/ 2066142 h 6730860"/>
              <a:gd name="connsiteX24" fmla="*/ 4650938 w 5835775"/>
              <a:gd name="connsiteY24" fmla="*/ 2132151 h 6730860"/>
              <a:gd name="connsiteX25" fmla="*/ 4897972 w 5835775"/>
              <a:gd name="connsiteY25" fmla="*/ 2795603 h 6730860"/>
              <a:gd name="connsiteX26" fmla="*/ 4062979 w 5835775"/>
              <a:gd name="connsiteY26" fmla="*/ 3417553 h 6730860"/>
              <a:gd name="connsiteX27" fmla="*/ 3501188 w 5835775"/>
              <a:gd name="connsiteY27" fmla="*/ 3937791 h 6730860"/>
              <a:gd name="connsiteX28" fmla="*/ 4449937 w 5835775"/>
              <a:gd name="connsiteY28" fmla="*/ 4695499 h 6730860"/>
              <a:gd name="connsiteX29" fmla="*/ 5440291 w 5835775"/>
              <a:gd name="connsiteY29" fmla="*/ 4956658 h 6730860"/>
              <a:gd name="connsiteX30" fmla="*/ 5762821 w 5835775"/>
              <a:gd name="connsiteY30" fmla="*/ 6073049 h 6730860"/>
              <a:gd name="connsiteX31" fmla="*/ 4438972 w 5835775"/>
              <a:gd name="connsiteY31" fmla="*/ 6432286 h 6730860"/>
              <a:gd name="connsiteX32" fmla="*/ 3687617 w 5835775"/>
              <a:gd name="connsiteY32" fmla="*/ 5512601 h 6730860"/>
              <a:gd name="connsiteX33" fmla="*/ 3137471 w 5835775"/>
              <a:gd name="connsiteY33" fmla="*/ 5228621 h 6730860"/>
              <a:gd name="connsiteX34" fmla="*/ 2219026 w 5835775"/>
              <a:gd name="connsiteY34" fmla="*/ 6103852 h 6730860"/>
              <a:gd name="connsiteX35" fmla="*/ 962609 w 5835775"/>
              <a:gd name="connsiteY35" fmla="*/ 5594024 h 6730860"/>
              <a:gd name="connsiteX36" fmla="*/ 9468 w 5835775"/>
              <a:gd name="connsiteY36" fmla="*/ 6709780 h 6730860"/>
              <a:gd name="connsiteX37" fmla="*/ 0 w 5835775"/>
              <a:gd name="connsiteY37" fmla="*/ 6715849 h 6730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5835775" h="6730860">
                <a:moveTo>
                  <a:pt x="1016151" y="6072484"/>
                </a:moveTo>
                <a:cubicBezTo>
                  <a:pt x="1037999" y="6073765"/>
                  <a:pt x="1060047" y="6077256"/>
                  <a:pt x="1082018" y="6083111"/>
                </a:cubicBezTo>
                <a:cubicBezTo>
                  <a:pt x="1257801" y="6129954"/>
                  <a:pt x="1362328" y="6310424"/>
                  <a:pt x="1315484" y="6486206"/>
                </a:cubicBezTo>
                <a:cubicBezTo>
                  <a:pt x="1268642" y="6661989"/>
                  <a:pt x="1088168" y="6766515"/>
                  <a:pt x="912386" y="6719672"/>
                </a:cubicBezTo>
                <a:cubicBezTo>
                  <a:pt x="736607" y="6672830"/>
                  <a:pt x="632080" y="6492357"/>
                  <a:pt x="678923" y="6316576"/>
                </a:cubicBezTo>
                <a:cubicBezTo>
                  <a:pt x="719910" y="6162766"/>
                  <a:pt x="863206" y="6063513"/>
                  <a:pt x="1016151" y="6072484"/>
                </a:cubicBezTo>
                <a:close/>
                <a:moveTo>
                  <a:pt x="4968517" y="3411427"/>
                </a:moveTo>
                <a:cubicBezTo>
                  <a:pt x="5005224" y="3413581"/>
                  <a:pt x="5042261" y="3419444"/>
                  <a:pt x="5079176" y="3429280"/>
                </a:cubicBezTo>
                <a:cubicBezTo>
                  <a:pt x="5374488" y="3507975"/>
                  <a:pt x="5550091" y="3811170"/>
                  <a:pt x="5471396" y="4106482"/>
                </a:cubicBezTo>
                <a:cubicBezTo>
                  <a:pt x="5392701" y="4401796"/>
                  <a:pt x="5089508" y="4577399"/>
                  <a:pt x="4794194" y="4498704"/>
                </a:cubicBezTo>
                <a:cubicBezTo>
                  <a:pt x="4498880" y="4420008"/>
                  <a:pt x="4323277" y="4116815"/>
                  <a:pt x="4401974" y="3821503"/>
                </a:cubicBezTo>
                <a:cubicBezTo>
                  <a:pt x="4470833" y="3563104"/>
                  <a:pt x="4711571" y="3396357"/>
                  <a:pt x="4968517" y="3411427"/>
                </a:cubicBezTo>
                <a:close/>
                <a:moveTo>
                  <a:pt x="4362805" y="855055"/>
                </a:moveTo>
                <a:cubicBezTo>
                  <a:pt x="4384656" y="856336"/>
                  <a:pt x="4406701" y="859827"/>
                  <a:pt x="4428674" y="865682"/>
                </a:cubicBezTo>
                <a:cubicBezTo>
                  <a:pt x="4604455" y="912524"/>
                  <a:pt x="4708982" y="1092997"/>
                  <a:pt x="4662139" y="1268778"/>
                </a:cubicBezTo>
                <a:cubicBezTo>
                  <a:pt x="4615296" y="1444559"/>
                  <a:pt x="4434824" y="1549086"/>
                  <a:pt x="4259044" y="1502244"/>
                </a:cubicBezTo>
                <a:cubicBezTo>
                  <a:pt x="4083261" y="1455402"/>
                  <a:pt x="3978736" y="1274928"/>
                  <a:pt x="4025578" y="1099146"/>
                </a:cubicBezTo>
                <a:cubicBezTo>
                  <a:pt x="4066564" y="945337"/>
                  <a:pt x="4209864" y="846084"/>
                  <a:pt x="4362805" y="855055"/>
                </a:cubicBezTo>
                <a:close/>
                <a:moveTo>
                  <a:pt x="0" y="0"/>
                </a:moveTo>
                <a:lnTo>
                  <a:pt x="3267758" y="0"/>
                </a:lnTo>
                <a:lnTo>
                  <a:pt x="3305063" y="63726"/>
                </a:lnTo>
                <a:cubicBezTo>
                  <a:pt x="3369183" y="191635"/>
                  <a:pt x="3406589" y="329370"/>
                  <a:pt x="3406985" y="462295"/>
                </a:cubicBezTo>
                <a:cubicBezTo>
                  <a:pt x="3408485" y="962453"/>
                  <a:pt x="2891543" y="1144904"/>
                  <a:pt x="2970594" y="1557974"/>
                </a:cubicBezTo>
                <a:cubicBezTo>
                  <a:pt x="3032280" y="1880398"/>
                  <a:pt x="3449119" y="2040925"/>
                  <a:pt x="3515337" y="2066142"/>
                </a:cubicBezTo>
                <a:cubicBezTo>
                  <a:pt x="4015284" y="2256630"/>
                  <a:pt x="4332227" y="1913363"/>
                  <a:pt x="4650938" y="2132151"/>
                </a:cubicBezTo>
                <a:cubicBezTo>
                  <a:pt x="4853731" y="2271360"/>
                  <a:pt x="4965324" y="2574996"/>
                  <a:pt x="4897972" y="2795603"/>
                </a:cubicBezTo>
                <a:cubicBezTo>
                  <a:pt x="4830989" y="3014971"/>
                  <a:pt x="4662056" y="3104561"/>
                  <a:pt x="4062979" y="3417553"/>
                </a:cubicBezTo>
                <a:cubicBezTo>
                  <a:pt x="3838920" y="3534602"/>
                  <a:pt x="3512702" y="3705038"/>
                  <a:pt x="3501188" y="3937791"/>
                </a:cubicBezTo>
                <a:cubicBezTo>
                  <a:pt x="3482029" y="4324932"/>
                  <a:pt x="4394257" y="4674655"/>
                  <a:pt x="4449937" y="4695499"/>
                </a:cubicBezTo>
                <a:cubicBezTo>
                  <a:pt x="4884270" y="4858160"/>
                  <a:pt x="5186431" y="4793445"/>
                  <a:pt x="5440291" y="4956658"/>
                </a:cubicBezTo>
                <a:cubicBezTo>
                  <a:pt x="5797237" y="5186171"/>
                  <a:pt x="5933047" y="5687465"/>
                  <a:pt x="5762821" y="6073049"/>
                </a:cubicBezTo>
                <a:cubicBezTo>
                  <a:pt x="5566196" y="6518425"/>
                  <a:pt x="4842241" y="6698608"/>
                  <a:pt x="4438972" y="6432286"/>
                </a:cubicBezTo>
                <a:cubicBezTo>
                  <a:pt x="4148514" y="6240453"/>
                  <a:pt x="4125510" y="5878795"/>
                  <a:pt x="3687617" y="5512601"/>
                </a:cubicBezTo>
                <a:cubicBezTo>
                  <a:pt x="3487248" y="5345038"/>
                  <a:pt x="3330804" y="5214736"/>
                  <a:pt x="3137471" y="5228621"/>
                </a:cubicBezTo>
                <a:cubicBezTo>
                  <a:pt x="2702082" y="5259873"/>
                  <a:pt x="2676865" y="5988253"/>
                  <a:pt x="2219026" y="6103852"/>
                </a:cubicBezTo>
                <a:cubicBezTo>
                  <a:pt x="1741606" y="6224379"/>
                  <a:pt x="1457366" y="5508411"/>
                  <a:pt x="962609" y="5594024"/>
                </a:cubicBezTo>
                <a:cubicBezTo>
                  <a:pt x="494464" y="5675021"/>
                  <a:pt x="474925" y="6363960"/>
                  <a:pt x="9468" y="6709780"/>
                </a:cubicBezTo>
                <a:lnTo>
                  <a:pt x="0" y="671584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370D1A-6DDD-B2E9-CC26-FF4F2881F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220" y="663960"/>
            <a:ext cx="2987417" cy="322810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/>
              <a:t>What is VNPR? (Vehicle Number Plate Recognition System)</a:t>
            </a:r>
          </a:p>
        </p:txBody>
      </p:sp>
    </p:spTree>
    <p:extLst>
      <p:ext uri="{BB962C8B-B14F-4D97-AF65-F5344CB8AC3E}">
        <p14:creationId xmlns:p14="http://schemas.microsoft.com/office/powerpoint/2010/main" val="2943230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61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Freeform: Shape 63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74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67">
            <a:extLst>
              <a:ext uri="{FF2B5EF4-FFF2-40B4-BE49-F238E27FC236}">
                <a16:creationId xmlns:a16="http://schemas.microsoft.com/office/drawing/2014/main" id="{603D3CC2-92C0-446B-91D6-D95EB3355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Freeform: Shape 69">
            <a:extLst>
              <a:ext uri="{FF2B5EF4-FFF2-40B4-BE49-F238E27FC236}">
                <a16:creationId xmlns:a16="http://schemas.microsoft.com/office/drawing/2014/main" id="{2897C999-28FA-4C54-8B7D-F10AACDEF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8177" y="0"/>
            <a:ext cx="7360775" cy="6858000"/>
          </a:xfrm>
          <a:custGeom>
            <a:avLst/>
            <a:gdLst>
              <a:gd name="connsiteX0" fmla="*/ 615190 w 7360775"/>
              <a:gd name="connsiteY0" fmla="*/ 3536635 h 6858000"/>
              <a:gd name="connsiteX1" fmla="*/ 1124778 w 7360775"/>
              <a:gd name="connsiteY1" fmla="*/ 4046223 h 6858000"/>
              <a:gd name="connsiteX2" fmla="*/ 615190 w 7360775"/>
              <a:gd name="connsiteY2" fmla="*/ 4555811 h 6858000"/>
              <a:gd name="connsiteX3" fmla="*/ 105602 w 7360775"/>
              <a:gd name="connsiteY3" fmla="*/ 4046223 h 6858000"/>
              <a:gd name="connsiteX4" fmla="*/ 615190 w 7360775"/>
              <a:gd name="connsiteY4" fmla="*/ 3536635 h 6858000"/>
              <a:gd name="connsiteX5" fmla="*/ 1497780 w 7360775"/>
              <a:gd name="connsiteY5" fmla="*/ 0 h 6858000"/>
              <a:gd name="connsiteX6" fmla="*/ 1997377 w 7360775"/>
              <a:gd name="connsiteY6" fmla="*/ 0 h 6858000"/>
              <a:gd name="connsiteX7" fmla="*/ 5164844 w 7360775"/>
              <a:gd name="connsiteY7" fmla="*/ 0 h 6858000"/>
              <a:gd name="connsiteX8" fmla="*/ 5726653 w 7360775"/>
              <a:gd name="connsiteY8" fmla="*/ 0 h 6858000"/>
              <a:gd name="connsiteX9" fmla="*/ 7360775 w 7360775"/>
              <a:gd name="connsiteY9" fmla="*/ 0 h 6858000"/>
              <a:gd name="connsiteX10" fmla="*/ 7360775 w 7360775"/>
              <a:gd name="connsiteY10" fmla="*/ 6858000 h 6858000"/>
              <a:gd name="connsiteX11" fmla="*/ 5726653 w 7360775"/>
              <a:gd name="connsiteY11" fmla="*/ 6858000 h 6858000"/>
              <a:gd name="connsiteX12" fmla="*/ 1997377 w 7360775"/>
              <a:gd name="connsiteY12" fmla="*/ 6858000 h 6858000"/>
              <a:gd name="connsiteX13" fmla="*/ 311757 w 7360775"/>
              <a:gd name="connsiteY13" fmla="*/ 6858000 h 6858000"/>
              <a:gd name="connsiteX14" fmla="*/ 314130 w 7360775"/>
              <a:gd name="connsiteY14" fmla="*/ 6707670 h 6858000"/>
              <a:gd name="connsiteX15" fmla="*/ 599702 w 7360775"/>
              <a:gd name="connsiteY15" fmla="*/ 5670858 h 6858000"/>
              <a:gd name="connsiteX16" fmla="*/ 1211433 w 7360775"/>
              <a:gd name="connsiteY16" fmla="*/ 4641255 h 6858000"/>
              <a:gd name="connsiteX17" fmla="*/ 1053041 w 7360775"/>
              <a:gd name="connsiteY17" fmla="*/ 3164269 h 6858000"/>
              <a:gd name="connsiteX18" fmla="*/ 607048 w 7360775"/>
              <a:gd name="connsiteY18" fmla="*/ 2589405 h 6858000"/>
              <a:gd name="connsiteX19" fmla="*/ 1054915 w 7360775"/>
              <a:gd name="connsiteY19" fmla="*/ 1068099 h 6858000"/>
              <a:gd name="connsiteX20" fmla="*/ 1502877 w 7360775"/>
              <a:gd name="connsiteY20" fmla="*/ 419995 h 6858000"/>
              <a:gd name="connsiteX21" fmla="*/ 1505904 w 7360775"/>
              <a:gd name="connsiteY21" fmla="*/ 184996 h 6858000"/>
              <a:gd name="connsiteX22" fmla="*/ 14543 w 7360775"/>
              <a:gd name="connsiteY22" fmla="*/ 0 h 6858000"/>
              <a:gd name="connsiteX23" fmla="*/ 879351 w 7360775"/>
              <a:gd name="connsiteY23" fmla="*/ 0 h 6858000"/>
              <a:gd name="connsiteX24" fmla="*/ 892053 w 7360775"/>
              <a:gd name="connsiteY24" fmla="*/ 78052 h 6858000"/>
              <a:gd name="connsiteX25" fmla="*/ 561940 w 7360775"/>
              <a:gd name="connsiteY25" fmla="*/ 535443 h 6858000"/>
              <a:gd name="connsiteX26" fmla="*/ 15319 w 7360775"/>
              <a:gd name="connsiteY26" fmla="*/ 219852 h 6858000"/>
              <a:gd name="connsiteX27" fmla="*/ 4234 w 7360775"/>
              <a:gd name="connsiteY27" fmla="*/ 4296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360775" h="6858000">
                <a:moveTo>
                  <a:pt x="615190" y="3536635"/>
                </a:moveTo>
                <a:cubicBezTo>
                  <a:pt x="896628" y="3536635"/>
                  <a:pt x="1124778" y="3764785"/>
                  <a:pt x="1124778" y="4046223"/>
                </a:cubicBezTo>
                <a:cubicBezTo>
                  <a:pt x="1124778" y="4327661"/>
                  <a:pt x="896628" y="4555811"/>
                  <a:pt x="615190" y="4555811"/>
                </a:cubicBezTo>
                <a:cubicBezTo>
                  <a:pt x="333752" y="4555811"/>
                  <a:pt x="105602" y="4327661"/>
                  <a:pt x="105602" y="4046223"/>
                </a:cubicBezTo>
                <a:cubicBezTo>
                  <a:pt x="105602" y="3764785"/>
                  <a:pt x="333752" y="3536635"/>
                  <a:pt x="615190" y="3536635"/>
                </a:cubicBezTo>
                <a:close/>
                <a:moveTo>
                  <a:pt x="1497780" y="0"/>
                </a:moveTo>
                <a:lnTo>
                  <a:pt x="1997377" y="0"/>
                </a:lnTo>
                <a:lnTo>
                  <a:pt x="5164844" y="0"/>
                </a:lnTo>
                <a:lnTo>
                  <a:pt x="5726653" y="0"/>
                </a:lnTo>
                <a:lnTo>
                  <a:pt x="7360775" y="0"/>
                </a:lnTo>
                <a:lnTo>
                  <a:pt x="7360775" y="6858000"/>
                </a:lnTo>
                <a:lnTo>
                  <a:pt x="5726653" y="6858000"/>
                </a:lnTo>
                <a:lnTo>
                  <a:pt x="1997377" y="6858000"/>
                </a:lnTo>
                <a:lnTo>
                  <a:pt x="311757" y="6858000"/>
                </a:lnTo>
                <a:lnTo>
                  <a:pt x="314130" y="6707670"/>
                </a:lnTo>
                <a:cubicBezTo>
                  <a:pt x="335132" y="6366409"/>
                  <a:pt x="433651" y="6019042"/>
                  <a:pt x="599702" y="5670858"/>
                </a:cubicBezTo>
                <a:cubicBezTo>
                  <a:pt x="770257" y="5311556"/>
                  <a:pt x="1010813" y="4986832"/>
                  <a:pt x="1211433" y="4641255"/>
                </a:cubicBezTo>
                <a:cubicBezTo>
                  <a:pt x="1493036" y="4154456"/>
                  <a:pt x="1511835" y="3622744"/>
                  <a:pt x="1053041" y="3164269"/>
                </a:cubicBezTo>
                <a:cubicBezTo>
                  <a:pt x="881977" y="2993264"/>
                  <a:pt x="700422" y="2805523"/>
                  <a:pt x="607048" y="2589405"/>
                </a:cubicBezTo>
                <a:cubicBezTo>
                  <a:pt x="366279" y="2032158"/>
                  <a:pt x="541125" y="1508061"/>
                  <a:pt x="1054915" y="1068099"/>
                </a:cubicBezTo>
                <a:cubicBezTo>
                  <a:pt x="1261027" y="891535"/>
                  <a:pt x="1489688" y="709488"/>
                  <a:pt x="1502877" y="419995"/>
                </a:cubicBezTo>
                <a:cubicBezTo>
                  <a:pt x="1506389" y="341910"/>
                  <a:pt x="1507262" y="263520"/>
                  <a:pt x="1505904" y="184996"/>
                </a:cubicBezTo>
                <a:close/>
                <a:moveTo>
                  <a:pt x="14543" y="0"/>
                </a:moveTo>
                <a:lnTo>
                  <a:pt x="879351" y="0"/>
                </a:lnTo>
                <a:lnTo>
                  <a:pt x="892053" y="78052"/>
                </a:lnTo>
                <a:cubicBezTo>
                  <a:pt x="904492" y="285271"/>
                  <a:pt x="770271" y="479621"/>
                  <a:pt x="561940" y="535443"/>
                </a:cubicBezTo>
                <a:cubicBezTo>
                  <a:pt x="323846" y="599240"/>
                  <a:pt x="79116" y="457945"/>
                  <a:pt x="15319" y="219852"/>
                </a:cubicBezTo>
                <a:cubicBezTo>
                  <a:pt x="-631" y="160329"/>
                  <a:pt x="-3762" y="100391"/>
                  <a:pt x="4234" y="4296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336973-E463-27CB-C8BF-6536C8452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663960"/>
            <a:ext cx="4747014" cy="8202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VNPR Flow Chart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49532C42-9D57-3205-A7D0-5833802A04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2" b="9089"/>
          <a:stretch/>
        </p:blipFill>
        <p:spPr>
          <a:xfrm>
            <a:off x="5966216" y="1"/>
            <a:ext cx="6222736" cy="6857999"/>
          </a:xfrm>
          <a:prstGeom prst="rect">
            <a:avLst/>
          </a:prstGeom>
        </p:spPr>
      </p:pic>
      <p:sp>
        <p:nvSpPr>
          <p:cNvPr id="42" name="Title 1">
            <a:extLst>
              <a:ext uri="{FF2B5EF4-FFF2-40B4-BE49-F238E27FC236}">
                <a16:creationId xmlns:a16="http://schemas.microsoft.com/office/drawing/2014/main" id="{2F5D79EE-130D-DBF4-73B1-6ADB83329BCC}"/>
              </a:ext>
            </a:extLst>
          </p:cNvPr>
          <p:cNvSpPr txBox="1">
            <a:spLocks/>
          </p:cNvSpPr>
          <p:nvPr/>
        </p:nvSpPr>
        <p:spPr>
          <a:xfrm>
            <a:off x="345382" y="1391478"/>
            <a:ext cx="5883140" cy="52335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88972B9B-6F96-AD8D-00AE-9DE6F5A5C79A}"/>
              </a:ext>
            </a:extLst>
          </p:cNvPr>
          <p:cNvSpPr txBox="1">
            <a:spLocks/>
          </p:cNvSpPr>
          <p:nvPr/>
        </p:nvSpPr>
        <p:spPr>
          <a:xfrm>
            <a:off x="342333" y="1505093"/>
            <a:ext cx="4747014" cy="468894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First Phase: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Input Frame/Image : Acquire the image of the vehicle with license plate using the Oak – D Lite camera</a:t>
            </a:r>
          </a:p>
          <a:p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Low level image processing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00" dirty="0"/>
          </a:p>
          <a:p>
            <a:r>
              <a:rPr lang="en-US" sz="1800" dirty="0"/>
              <a:t>	- follows 3 stages: Color to Gray Scale Conversion, Dynamic Adaptive Threshold, and Morphological Operations.</a:t>
            </a:r>
          </a:p>
          <a:p>
            <a:endParaRPr lang="en-US" sz="1800" dirty="0"/>
          </a:p>
          <a:p>
            <a:r>
              <a:rPr lang="en-US" sz="1800" dirty="0"/>
              <a:t>Second Phase: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Neural network Genetic method : OCR(Optical Character Recognition ) is used to recognize any character either printed or handwritten in an image after character segmentation and extraction.</a:t>
            </a:r>
          </a:p>
          <a:p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The convolutional network layers are used to train the vehicle number plate multiple times to reduce any possible errors in the character identification.</a:t>
            </a:r>
          </a:p>
          <a:p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Testing the model is important to achieve accuracy after training.</a:t>
            </a:r>
          </a:p>
          <a:p>
            <a:r>
              <a:rPr lang="en-US" sz="1800" dirty="0"/>
              <a:t> 	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56161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1">
            <a:extLst>
              <a:ext uri="{FF2B5EF4-FFF2-40B4-BE49-F238E27FC236}">
                <a16:creationId xmlns:a16="http://schemas.microsoft.com/office/drawing/2014/main" id="{6E781AF0-B052-41F6-B272-5C055E511D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3">
            <a:extLst>
              <a:ext uri="{FF2B5EF4-FFF2-40B4-BE49-F238E27FC236}">
                <a16:creationId xmlns:a16="http://schemas.microsoft.com/office/drawing/2014/main" id="{3110DF80-7755-48B5-8B8F-47C1B9CE5B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4717301"/>
          </a:xfrm>
          <a:custGeom>
            <a:avLst/>
            <a:gdLst>
              <a:gd name="connsiteX0" fmla="*/ 8930642 w 12192000"/>
              <a:gd name="connsiteY0" fmla="*/ 4273734 h 4717301"/>
              <a:gd name="connsiteX1" fmla="*/ 9143134 w 12192000"/>
              <a:gd name="connsiteY1" fmla="*/ 4396362 h 4717301"/>
              <a:gd name="connsiteX2" fmla="*/ 9043549 w 12192000"/>
              <a:gd name="connsiteY2" fmla="*/ 4693978 h 4717301"/>
              <a:gd name="connsiteX3" fmla="*/ 8745984 w 12192000"/>
              <a:gd name="connsiteY3" fmla="*/ 4594249 h 4717301"/>
              <a:gd name="connsiteX4" fmla="*/ 8845568 w 12192000"/>
              <a:gd name="connsiteY4" fmla="*/ 4296634 h 4717301"/>
              <a:gd name="connsiteX5" fmla="*/ 8930642 w 12192000"/>
              <a:gd name="connsiteY5" fmla="*/ 4273734 h 4717301"/>
              <a:gd name="connsiteX6" fmla="*/ 9842642 w 12192000"/>
              <a:gd name="connsiteY6" fmla="*/ 3718743 h 4717301"/>
              <a:gd name="connsiteX7" fmla="*/ 10272210 w 12192000"/>
              <a:gd name="connsiteY7" fmla="*/ 3966645 h 4717301"/>
              <a:gd name="connsiteX8" fmla="*/ 10070896 w 12192000"/>
              <a:gd name="connsiteY8" fmla="*/ 4568292 h 4717301"/>
              <a:gd name="connsiteX9" fmla="*/ 9469346 w 12192000"/>
              <a:gd name="connsiteY9" fmla="*/ 4366686 h 4717301"/>
              <a:gd name="connsiteX10" fmla="*/ 9670660 w 12192000"/>
              <a:gd name="connsiteY10" fmla="*/ 3765038 h 4717301"/>
              <a:gd name="connsiteX11" fmla="*/ 9842642 w 12192000"/>
              <a:gd name="connsiteY11" fmla="*/ 3718743 h 4717301"/>
              <a:gd name="connsiteX12" fmla="*/ 0 w 12192000"/>
              <a:gd name="connsiteY12" fmla="*/ 0 h 4717301"/>
              <a:gd name="connsiteX13" fmla="*/ 12192000 w 12192000"/>
              <a:gd name="connsiteY13" fmla="*/ 0 h 4717301"/>
              <a:gd name="connsiteX14" fmla="*/ 12192000 w 12192000"/>
              <a:gd name="connsiteY14" fmla="*/ 3369891 h 4717301"/>
              <a:gd name="connsiteX15" fmla="*/ 12124015 w 12192000"/>
              <a:gd name="connsiteY15" fmla="*/ 3410713 h 4717301"/>
              <a:gd name="connsiteX16" fmla="*/ 11077457 w 12192000"/>
              <a:gd name="connsiteY16" fmla="*/ 3501725 h 4717301"/>
              <a:gd name="connsiteX17" fmla="*/ 9867246 w 12192000"/>
              <a:gd name="connsiteY17" fmla="*/ 3351592 h 4717301"/>
              <a:gd name="connsiteX18" fmla="*/ 8994802 w 12192000"/>
              <a:gd name="connsiteY18" fmla="*/ 3878378 h 4717301"/>
              <a:gd name="connsiteX19" fmla="*/ 6994655 w 12192000"/>
              <a:gd name="connsiteY19" fmla="*/ 4335637 h 4717301"/>
              <a:gd name="connsiteX20" fmla="*/ 6287534 w 12192000"/>
              <a:gd name="connsiteY20" fmla="*/ 3714199 h 4717301"/>
              <a:gd name="connsiteX21" fmla="*/ 4392596 w 12192000"/>
              <a:gd name="connsiteY21" fmla="*/ 3392344 h 4717301"/>
              <a:gd name="connsiteX22" fmla="*/ 3014500 w 12192000"/>
              <a:gd name="connsiteY22" fmla="*/ 4100222 h 4717301"/>
              <a:gd name="connsiteX23" fmla="*/ 86414 w 12192000"/>
              <a:gd name="connsiteY23" fmla="*/ 3903305 h 4717301"/>
              <a:gd name="connsiteX24" fmla="*/ 0 w 12192000"/>
              <a:gd name="connsiteY24" fmla="*/ 3840566 h 4717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192000" h="4717301">
                <a:moveTo>
                  <a:pt x="8930642" y="4273734"/>
                </a:moveTo>
                <a:cubicBezTo>
                  <a:pt x="9016941" y="4268381"/>
                  <a:pt x="9102130" y="4314070"/>
                  <a:pt x="9143134" y="4396362"/>
                </a:cubicBezTo>
                <a:cubicBezTo>
                  <a:pt x="9197806" y="4506087"/>
                  <a:pt x="9153221" y="4639333"/>
                  <a:pt x="9043549" y="4693978"/>
                </a:cubicBezTo>
                <a:cubicBezTo>
                  <a:pt x="8933879" y="4748622"/>
                  <a:pt x="8800655" y="4703973"/>
                  <a:pt x="8745984" y="4594249"/>
                </a:cubicBezTo>
                <a:cubicBezTo>
                  <a:pt x="8691311" y="4484525"/>
                  <a:pt x="8735897" y="4351279"/>
                  <a:pt x="8845568" y="4296634"/>
                </a:cubicBezTo>
                <a:cubicBezTo>
                  <a:pt x="8872986" y="4282973"/>
                  <a:pt x="8901875" y="4275517"/>
                  <a:pt x="8930642" y="4273734"/>
                </a:cubicBezTo>
                <a:close/>
                <a:moveTo>
                  <a:pt x="9842642" y="3718743"/>
                </a:moveTo>
                <a:cubicBezTo>
                  <a:pt x="10017101" y="3707923"/>
                  <a:pt x="10189318" y="3800286"/>
                  <a:pt x="10272210" y="3966645"/>
                </a:cubicBezTo>
                <a:cubicBezTo>
                  <a:pt x="10382732" y="4188458"/>
                  <a:pt x="10292600" y="4457825"/>
                  <a:pt x="10070896" y="4568292"/>
                </a:cubicBezTo>
                <a:cubicBezTo>
                  <a:pt x="9849191" y="4678760"/>
                  <a:pt x="9579867" y="4588498"/>
                  <a:pt x="9469346" y="4366686"/>
                </a:cubicBezTo>
                <a:cubicBezTo>
                  <a:pt x="9358824" y="4144873"/>
                  <a:pt x="9448956" y="3875506"/>
                  <a:pt x="9670660" y="3765038"/>
                </a:cubicBezTo>
                <a:cubicBezTo>
                  <a:pt x="9726087" y="3737421"/>
                  <a:pt x="9784490" y="3722349"/>
                  <a:pt x="9842642" y="371874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369891"/>
                </a:lnTo>
                <a:lnTo>
                  <a:pt x="12124015" y="3410713"/>
                </a:lnTo>
                <a:cubicBezTo>
                  <a:pt x="11792041" y="3581538"/>
                  <a:pt x="11443617" y="3577252"/>
                  <a:pt x="11077457" y="3501725"/>
                </a:cubicBezTo>
                <a:cubicBezTo>
                  <a:pt x="10679189" y="3419860"/>
                  <a:pt x="10271734" y="3358281"/>
                  <a:pt x="9867246" y="3351592"/>
                </a:cubicBezTo>
                <a:cubicBezTo>
                  <a:pt x="9492336" y="3345611"/>
                  <a:pt x="9239136" y="3626329"/>
                  <a:pt x="8994802" y="3878378"/>
                </a:cubicBezTo>
                <a:cubicBezTo>
                  <a:pt x="8385954" y="4506678"/>
                  <a:pt x="7695268" y="4690742"/>
                  <a:pt x="6994655" y="4335637"/>
                </a:cubicBezTo>
                <a:cubicBezTo>
                  <a:pt x="6722938" y="4197922"/>
                  <a:pt x="6494843" y="3948626"/>
                  <a:pt x="6287534" y="3714199"/>
                </a:cubicBezTo>
                <a:cubicBezTo>
                  <a:pt x="5731733" y="3085491"/>
                  <a:pt x="5043559" y="3067499"/>
                  <a:pt x="4392596" y="3392344"/>
                </a:cubicBezTo>
                <a:cubicBezTo>
                  <a:pt x="3930423" y="3623867"/>
                  <a:pt x="3492022" y="3908604"/>
                  <a:pt x="3014500" y="4100222"/>
                </a:cubicBezTo>
                <a:cubicBezTo>
                  <a:pt x="1977820" y="4518409"/>
                  <a:pt x="973242" y="4499486"/>
                  <a:pt x="86414" y="3903305"/>
                </a:cubicBezTo>
                <a:lnTo>
                  <a:pt x="0" y="38405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8DB5C-3B73-D88E-19B1-7CC590526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593949"/>
            <a:ext cx="5910470" cy="16258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/>
              <a:t>Convolutional Neural Network(CNN) Architecture 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20F5A886-AD9E-B456-F53B-4D36100BF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50219"/>
            <a:ext cx="10804634" cy="2841206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E5B8846-2676-05EC-6A21-D553B03CBB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5702" y="3766576"/>
            <a:ext cx="7052850" cy="291362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Used a CNN with 2 convolution layers at the beginning and 2 fully connected layers at the end.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CNN has 784 input nodes. The first convolution layer has 5x5 kernels followed by a pooling layer of size 2x2. Output layer has 36 nodes.</a:t>
            </a:r>
          </a:p>
        </p:txBody>
      </p:sp>
    </p:spTree>
    <p:extLst>
      <p:ext uri="{BB962C8B-B14F-4D97-AF65-F5344CB8AC3E}">
        <p14:creationId xmlns:p14="http://schemas.microsoft.com/office/powerpoint/2010/main" val="1086334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7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0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3">
            <a:extLst>
              <a:ext uri="{FF2B5EF4-FFF2-40B4-BE49-F238E27FC236}">
                <a16:creationId xmlns:a16="http://schemas.microsoft.com/office/drawing/2014/main" id="{E40C3067-96B6-4B6D-B19C-96CF9E8D0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reeform: Shape 15">
            <a:extLst>
              <a:ext uri="{FF2B5EF4-FFF2-40B4-BE49-F238E27FC236}">
                <a16:creationId xmlns:a16="http://schemas.microsoft.com/office/drawing/2014/main" id="{963A3F1E-DAB2-44D6-A058-53BD55859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544"/>
            <a:ext cx="7771503" cy="6656457"/>
          </a:xfrm>
          <a:custGeom>
            <a:avLst/>
            <a:gdLst>
              <a:gd name="connsiteX0" fmla="*/ 4751102 w 7771503"/>
              <a:gd name="connsiteY0" fmla="*/ 5738009 h 6656457"/>
              <a:gd name="connsiteX1" fmla="*/ 5054006 w 7771503"/>
              <a:gd name="connsiteY1" fmla="*/ 6040913 h 6656457"/>
              <a:gd name="connsiteX2" fmla="*/ 4751102 w 7771503"/>
              <a:gd name="connsiteY2" fmla="*/ 6343817 h 6656457"/>
              <a:gd name="connsiteX3" fmla="*/ 4448198 w 7771503"/>
              <a:gd name="connsiteY3" fmla="*/ 6040913 h 6656457"/>
              <a:gd name="connsiteX4" fmla="*/ 4751102 w 7771503"/>
              <a:gd name="connsiteY4" fmla="*/ 5738009 h 6656457"/>
              <a:gd name="connsiteX5" fmla="*/ 7241117 w 7771503"/>
              <a:gd name="connsiteY5" fmla="*/ 2776144 h 6656457"/>
              <a:gd name="connsiteX6" fmla="*/ 7632269 w 7771503"/>
              <a:gd name="connsiteY6" fmla="*/ 3167296 h 6656457"/>
              <a:gd name="connsiteX7" fmla="*/ 7241117 w 7771503"/>
              <a:gd name="connsiteY7" fmla="*/ 3558448 h 6656457"/>
              <a:gd name="connsiteX8" fmla="*/ 6849966 w 7771503"/>
              <a:gd name="connsiteY8" fmla="*/ 3167296 h 6656457"/>
              <a:gd name="connsiteX9" fmla="*/ 7241117 w 7771503"/>
              <a:gd name="connsiteY9" fmla="*/ 2776144 h 6656457"/>
              <a:gd name="connsiteX10" fmla="*/ 7542337 w 7771503"/>
              <a:gd name="connsiteY10" fmla="*/ 2198162 h 6656457"/>
              <a:gd name="connsiteX11" fmla="*/ 7771503 w 7771503"/>
              <a:gd name="connsiteY11" fmla="*/ 2427328 h 6656457"/>
              <a:gd name="connsiteX12" fmla="*/ 7542337 w 7771503"/>
              <a:gd name="connsiteY12" fmla="*/ 2656494 h 6656457"/>
              <a:gd name="connsiteX13" fmla="*/ 7313171 w 7771503"/>
              <a:gd name="connsiteY13" fmla="*/ 2427328 h 6656457"/>
              <a:gd name="connsiteX14" fmla="*/ 7542337 w 7771503"/>
              <a:gd name="connsiteY14" fmla="*/ 2198162 h 6656457"/>
              <a:gd name="connsiteX15" fmla="*/ 0 w 7771503"/>
              <a:gd name="connsiteY15" fmla="*/ 1412395 h 6656457"/>
              <a:gd name="connsiteX16" fmla="*/ 23085 w 7771503"/>
              <a:gd name="connsiteY16" fmla="*/ 1431442 h 6656457"/>
              <a:gd name="connsiteX17" fmla="*/ 137651 w 7771503"/>
              <a:gd name="connsiteY17" fmla="*/ 1708029 h 6656457"/>
              <a:gd name="connsiteX18" fmla="*/ 23085 w 7771503"/>
              <a:gd name="connsiteY18" fmla="*/ 1984615 h 6656457"/>
              <a:gd name="connsiteX19" fmla="*/ 0 w 7771503"/>
              <a:gd name="connsiteY19" fmla="*/ 2003662 h 6656457"/>
              <a:gd name="connsiteX20" fmla="*/ 5830854 w 7771503"/>
              <a:gd name="connsiteY20" fmla="*/ 1313 h 6656457"/>
              <a:gd name="connsiteX21" fmla="*/ 6718454 w 7771503"/>
              <a:gd name="connsiteY21" fmla="*/ 178565 h 6656457"/>
              <a:gd name="connsiteX22" fmla="*/ 7157096 w 7771503"/>
              <a:gd name="connsiteY22" fmla="*/ 2241640 h 6656457"/>
              <a:gd name="connsiteX23" fmla="*/ 6672474 w 7771503"/>
              <a:gd name="connsiteY23" fmla="*/ 2839025 h 6656457"/>
              <a:gd name="connsiteX24" fmla="*/ 6648833 w 7771503"/>
              <a:gd name="connsiteY24" fmla="*/ 3462179 h 6656457"/>
              <a:gd name="connsiteX25" fmla="*/ 7069864 w 7771503"/>
              <a:gd name="connsiteY25" fmla="*/ 4149634 h 6656457"/>
              <a:gd name="connsiteX26" fmla="*/ 6685240 w 7771503"/>
              <a:gd name="connsiteY26" fmla="*/ 5298071 h 6656457"/>
              <a:gd name="connsiteX27" fmla="*/ 5365056 w 7771503"/>
              <a:gd name="connsiteY27" fmla="*/ 5503741 h 6656457"/>
              <a:gd name="connsiteX28" fmla="*/ 4204326 w 7771503"/>
              <a:gd name="connsiteY28" fmla="*/ 5673239 h 6656457"/>
              <a:gd name="connsiteX29" fmla="*/ 3527155 w 7771503"/>
              <a:gd name="connsiteY29" fmla="*/ 6437525 h 6656457"/>
              <a:gd name="connsiteX30" fmla="*/ 3352239 w 7771503"/>
              <a:gd name="connsiteY30" fmla="*/ 6656457 h 6656457"/>
              <a:gd name="connsiteX31" fmla="*/ 1803246 w 7771503"/>
              <a:gd name="connsiteY31" fmla="*/ 6656457 h 6656457"/>
              <a:gd name="connsiteX32" fmla="*/ 1760204 w 7771503"/>
              <a:gd name="connsiteY32" fmla="*/ 6533563 h 6656457"/>
              <a:gd name="connsiteX33" fmla="*/ 1704146 w 7771503"/>
              <a:gd name="connsiteY33" fmla="*/ 6273580 h 6656457"/>
              <a:gd name="connsiteX34" fmla="*/ 712563 w 7771503"/>
              <a:gd name="connsiteY34" fmla="*/ 5729858 h 6656457"/>
              <a:gd name="connsiteX35" fmla="*/ 124360 w 7771503"/>
              <a:gd name="connsiteY35" fmla="*/ 5821137 h 6656457"/>
              <a:gd name="connsiteX36" fmla="*/ 0 w 7771503"/>
              <a:gd name="connsiteY36" fmla="*/ 5815660 h 6656457"/>
              <a:gd name="connsiteX37" fmla="*/ 0 w 7771503"/>
              <a:gd name="connsiteY37" fmla="*/ 2598828 h 6656457"/>
              <a:gd name="connsiteX38" fmla="*/ 55102 w 7771503"/>
              <a:gd name="connsiteY38" fmla="*/ 2586627 h 6656457"/>
              <a:gd name="connsiteX39" fmla="*/ 253352 w 7771503"/>
              <a:gd name="connsiteY39" fmla="*/ 2530759 h 6656457"/>
              <a:gd name="connsiteX40" fmla="*/ 700388 w 7771503"/>
              <a:gd name="connsiteY40" fmla="*/ 2004530 h 6656457"/>
              <a:gd name="connsiteX41" fmla="*/ 1886648 w 7771503"/>
              <a:gd name="connsiteY41" fmla="*/ 1280314 h 6656457"/>
              <a:gd name="connsiteX42" fmla="*/ 2474460 w 7771503"/>
              <a:gd name="connsiteY42" fmla="*/ 1527470 h 6656457"/>
              <a:gd name="connsiteX43" fmla="*/ 3760720 w 7771503"/>
              <a:gd name="connsiteY43" fmla="*/ 1326530 h 6656457"/>
              <a:gd name="connsiteX44" fmla="*/ 4493564 w 7771503"/>
              <a:gd name="connsiteY44" fmla="*/ 575129 h 6656457"/>
              <a:gd name="connsiteX45" fmla="*/ 5830854 w 7771503"/>
              <a:gd name="connsiteY45" fmla="*/ 1313 h 665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7771503" h="6656457">
                <a:moveTo>
                  <a:pt x="4751102" y="5738009"/>
                </a:moveTo>
                <a:cubicBezTo>
                  <a:pt x="4918391" y="5738009"/>
                  <a:pt x="5054006" y="5873624"/>
                  <a:pt x="5054006" y="6040913"/>
                </a:cubicBezTo>
                <a:cubicBezTo>
                  <a:pt x="5054006" y="6208202"/>
                  <a:pt x="4918391" y="6343817"/>
                  <a:pt x="4751102" y="6343817"/>
                </a:cubicBezTo>
                <a:cubicBezTo>
                  <a:pt x="4583812" y="6343817"/>
                  <a:pt x="4448198" y="6208202"/>
                  <a:pt x="4448198" y="6040913"/>
                </a:cubicBezTo>
                <a:cubicBezTo>
                  <a:pt x="4448198" y="5873624"/>
                  <a:pt x="4583812" y="5738009"/>
                  <a:pt x="4751102" y="5738009"/>
                </a:cubicBezTo>
                <a:close/>
                <a:moveTo>
                  <a:pt x="7241117" y="2776144"/>
                </a:moveTo>
                <a:cubicBezTo>
                  <a:pt x="7457144" y="2776144"/>
                  <a:pt x="7632269" y="2951270"/>
                  <a:pt x="7632269" y="3167296"/>
                </a:cubicBezTo>
                <a:cubicBezTo>
                  <a:pt x="7632269" y="3383323"/>
                  <a:pt x="7457144" y="3558448"/>
                  <a:pt x="7241117" y="3558448"/>
                </a:cubicBezTo>
                <a:cubicBezTo>
                  <a:pt x="7025091" y="3558448"/>
                  <a:pt x="6849966" y="3383323"/>
                  <a:pt x="6849966" y="3167296"/>
                </a:cubicBezTo>
                <a:cubicBezTo>
                  <a:pt x="6849966" y="2951270"/>
                  <a:pt x="7025091" y="2776144"/>
                  <a:pt x="7241117" y="2776144"/>
                </a:cubicBezTo>
                <a:close/>
                <a:moveTo>
                  <a:pt x="7542337" y="2198162"/>
                </a:moveTo>
                <a:cubicBezTo>
                  <a:pt x="7668902" y="2198162"/>
                  <a:pt x="7771503" y="2300763"/>
                  <a:pt x="7771503" y="2427328"/>
                </a:cubicBezTo>
                <a:cubicBezTo>
                  <a:pt x="7771503" y="2553893"/>
                  <a:pt x="7668902" y="2656494"/>
                  <a:pt x="7542337" y="2656494"/>
                </a:cubicBezTo>
                <a:cubicBezTo>
                  <a:pt x="7415772" y="2656494"/>
                  <a:pt x="7313171" y="2553893"/>
                  <a:pt x="7313171" y="2427328"/>
                </a:cubicBezTo>
                <a:cubicBezTo>
                  <a:pt x="7313171" y="2300763"/>
                  <a:pt x="7415772" y="2198162"/>
                  <a:pt x="7542337" y="2198162"/>
                </a:cubicBezTo>
                <a:close/>
                <a:moveTo>
                  <a:pt x="0" y="1412395"/>
                </a:moveTo>
                <a:lnTo>
                  <a:pt x="23085" y="1431442"/>
                </a:lnTo>
                <a:cubicBezTo>
                  <a:pt x="93870" y="1502227"/>
                  <a:pt x="137651" y="1600015"/>
                  <a:pt x="137651" y="1708029"/>
                </a:cubicBezTo>
                <a:cubicBezTo>
                  <a:pt x="137651" y="1816042"/>
                  <a:pt x="93870" y="1913831"/>
                  <a:pt x="23085" y="1984615"/>
                </a:cubicBezTo>
                <a:lnTo>
                  <a:pt x="0" y="2003662"/>
                </a:lnTo>
                <a:close/>
                <a:moveTo>
                  <a:pt x="5830854" y="1313"/>
                </a:moveTo>
                <a:cubicBezTo>
                  <a:pt x="6117154" y="-9539"/>
                  <a:pt x="6413674" y="46698"/>
                  <a:pt x="6718454" y="178565"/>
                </a:cubicBezTo>
                <a:cubicBezTo>
                  <a:pt x="7365956" y="459056"/>
                  <a:pt x="7905424" y="1428183"/>
                  <a:pt x="7157096" y="2241640"/>
                </a:cubicBezTo>
                <a:cubicBezTo>
                  <a:pt x="6983814" y="2430052"/>
                  <a:pt x="6828499" y="2635484"/>
                  <a:pt x="6672474" y="2839025"/>
                </a:cubicBezTo>
                <a:cubicBezTo>
                  <a:pt x="6524960" y="3031574"/>
                  <a:pt x="6520823" y="3253792"/>
                  <a:pt x="6648833" y="3462179"/>
                </a:cubicBezTo>
                <a:cubicBezTo>
                  <a:pt x="6789965" y="3691133"/>
                  <a:pt x="6954146" y="3908740"/>
                  <a:pt x="7069864" y="4149634"/>
                </a:cubicBezTo>
                <a:cubicBezTo>
                  <a:pt x="7276243" y="4579175"/>
                  <a:pt x="7193028" y="5002333"/>
                  <a:pt x="6685240" y="5298071"/>
                </a:cubicBezTo>
                <a:cubicBezTo>
                  <a:pt x="6268819" y="5540619"/>
                  <a:pt x="5826276" y="5550076"/>
                  <a:pt x="5365056" y="5503741"/>
                </a:cubicBezTo>
                <a:cubicBezTo>
                  <a:pt x="4966248" y="5463788"/>
                  <a:pt x="4536944" y="5432820"/>
                  <a:pt x="4204326" y="5673239"/>
                </a:cubicBezTo>
                <a:cubicBezTo>
                  <a:pt x="3935184" y="5868034"/>
                  <a:pt x="3748072" y="6177011"/>
                  <a:pt x="3527155" y="6437525"/>
                </a:cubicBezTo>
                <a:lnTo>
                  <a:pt x="3352239" y="6656457"/>
                </a:lnTo>
                <a:lnTo>
                  <a:pt x="1803246" y="6656457"/>
                </a:lnTo>
                <a:lnTo>
                  <a:pt x="1760204" y="6533563"/>
                </a:lnTo>
                <a:cubicBezTo>
                  <a:pt x="1735529" y="6448192"/>
                  <a:pt x="1718685" y="6359158"/>
                  <a:pt x="1704146" y="6273580"/>
                </a:cubicBezTo>
                <a:cubicBezTo>
                  <a:pt x="1618570" y="5772765"/>
                  <a:pt x="1094114" y="5619577"/>
                  <a:pt x="712563" y="5729858"/>
                </a:cubicBezTo>
                <a:cubicBezTo>
                  <a:pt x="504589" y="5790473"/>
                  <a:pt x="308175" y="5819821"/>
                  <a:pt x="124360" y="5821137"/>
                </a:cubicBezTo>
                <a:lnTo>
                  <a:pt x="0" y="5815660"/>
                </a:lnTo>
                <a:lnTo>
                  <a:pt x="0" y="2598828"/>
                </a:lnTo>
                <a:lnTo>
                  <a:pt x="55102" y="2586627"/>
                </a:lnTo>
                <a:cubicBezTo>
                  <a:pt x="121884" y="2569964"/>
                  <a:pt x="188046" y="2551444"/>
                  <a:pt x="253352" y="2530759"/>
                </a:cubicBezTo>
                <a:cubicBezTo>
                  <a:pt x="495428" y="2453928"/>
                  <a:pt x="597672" y="2219063"/>
                  <a:pt x="700388" y="2004530"/>
                </a:cubicBezTo>
                <a:cubicBezTo>
                  <a:pt x="956291" y="1469789"/>
                  <a:pt x="1360302" y="1202893"/>
                  <a:pt x="1886648" y="1280314"/>
                </a:cubicBezTo>
                <a:cubicBezTo>
                  <a:pt x="2090781" y="1310337"/>
                  <a:pt x="2290895" y="1421445"/>
                  <a:pt x="2474460" y="1527470"/>
                </a:cubicBezTo>
                <a:cubicBezTo>
                  <a:pt x="2966648" y="1811862"/>
                  <a:pt x="3412500" y="1675340"/>
                  <a:pt x="3760720" y="1326530"/>
                </a:cubicBezTo>
                <a:cubicBezTo>
                  <a:pt x="4007758" y="1078308"/>
                  <a:pt x="4228086" y="801010"/>
                  <a:pt x="4493564" y="575129"/>
                </a:cubicBezTo>
                <a:cubicBezTo>
                  <a:pt x="4904902" y="223851"/>
                  <a:pt x="5353685" y="19401"/>
                  <a:pt x="5830854" y="131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DF8409-6C4D-0DA5-1407-9AF1926B7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663959"/>
            <a:ext cx="8924075" cy="399221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Proposed Work</a:t>
            </a:r>
          </a:p>
        </p:txBody>
      </p:sp>
    </p:spTree>
    <p:extLst>
      <p:ext uri="{BB962C8B-B14F-4D97-AF65-F5344CB8AC3E}">
        <p14:creationId xmlns:p14="http://schemas.microsoft.com/office/powerpoint/2010/main" val="1250120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9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8BF742A-50EF-4EE9-855D-53E511F86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7EF79062-B5BB-45DF-810C-95A324A9D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2140699"/>
            <a:ext cx="12192000" cy="4717301"/>
          </a:xfrm>
          <a:custGeom>
            <a:avLst/>
            <a:gdLst>
              <a:gd name="connsiteX0" fmla="*/ 8930642 w 12192000"/>
              <a:gd name="connsiteY0" fmla="*/ 4273734 h 4717301"/>
              <a:gd name="connsiteX1" fmla="*/ 9143134 w 12192000"/>
              <a:gd name="connsiteY1" fmla="*/ 4396362 h 4717301"/>
              <a:gd name="connsiteX2" fmla="*/ 9043549 w 12192000"/>
              <a:gd name="connsiteY2" fmla="*/ 4693978 h 4717301"/>
              <a:gd name="connsiteX3" fmla="*/ 8745984 w 12192000"/>
              <a:gd name="connsiteY3" fmla="*/ 4594249 h 4717301"/>
              <a:gd name="connsiteX4" fmla="*/ 8845568 w 12192000"/>
              <a:gd name="connsiteY4" fmla="*/ 4296634 h 4717301"/>
              <a:gd name="connsiteX5" fmla="*/ 8930642 w 12192000"/>
              <a:gd name="connsiteY5" fmla="*/ 4273734 h 4717301"/>
              <a:gd name="connsiteX6" fmla="*/ 9842642 w 12192000"/>
              <a:gd name="connsiteY6" fmla="*/ 3718743 h 4717301"/>
              <a:gd name="connsiteX7" fmla="*/ 10272210 w 12192000"/>
              <a:gd name="connsiteY7" fmla="*/ 3966645 h 4717301"/>
              <a:gd name="connsiteX8" fmla="*/ 10070896 w 12192000"/>
              <a:gd name="connsiteY8" fmla="*/ 4568292 h 4717301"/>
              <a:gd name="connsiteX9" fmla="*/ 9469346 w 12192000"/>
              <a:gd name="connsiteY9" fmla="*/ 4366686 h 4717301"/>
              <a:gd name="connsiteX10" fmla="*/ 9670660 w 12192000"/>
              <a:gd name="connsiteY10" fmla="*/ 3765038 h 4717301"/>
              <a:gd name="connsiteX11" fmla="*/ 9842642 w 12192000"/>
              <a:gd name="connsiteY11" fmla="*/ 3718743 h 4717301"/>
              <a:gd name="connsiteX12" fmla="*/ 0 w 12192000"/>
              <a:gd name="connsiteY12" fmla="*/ 0 h 4717301"/>
              <a:gd name="connsiteX13" fmla="*/ 12192000 w 12192000"/>
              <a:gd name="connsiteY13" fmla="*/ 0 h 4717301"/>
              <a:gd name="connsiteX14" fmla="*/ 12192000 w 12192000"/>
              <a:gd name="connsiteY14" fmla="*/ 3369891 h 4717301"/>
              <a:gd name="connsiteX15" fmla="*/ 12124015 w 12192000"/>
              <a:gd name="connsiteY15" fmla="*/ 3410713 h 4717301"/>
              <a:gd name="connsiteX16" fmla="*/ 11077457 w 12192000"/>
              <a:gd name="connsiteY16" fmla="*/ 3501725 h 4717301"/>
              <a:gd name="connsiteX17" fmla="*/ 9867246 w 12192000"/>
              <a:gd name="connsiteY17" fmla="*/ 3351592 h 4717301"/>
              <a:gd name="connsiteX18" fmla="*/ 8994802 w 12192000"/>
              <a:gd name="connsiteY18" fmla="*/ 3878378 h 4717301"/>
              <a:gd name="connsiteX19" fmla="*/ 6994655 w 12192000"/>
              <a:gd name="connsiteY19" fmla="*/ 4335637 h 4717301"/>
              <a:gd name="connsiteX20" fmla="*/ 6287534 w 12192000"/>
              <a:gd name="connsiteY20" fmla="*/ 3714199 h 4717301"/>
              <a:gd name="connsiteX21" fmla="*/ 4392596 w 12192000"/>
              <a:gd name="connsiteY21" fmla="*/ 3392344 h 4717301"/>
              <a:gd name="connsiteX22" fmla="*/ 3014500 w 12192000"/>
              <a:gd name="connsiteY22" fmla="*/ 4100222 h 4717301"/>
              <a:gd name="connsiteX23" fmla="*/ 86414 w 12192000"/>
              <a:gd name="connsiteY23" fmla="*/ 3903305 h 4717301"/>
              <a:gd name="connsiteX24" fmla="*/ 0 w 12192000"/>
              <a:gd name="connsiteY24" fmla="*/ 3840566 h 4717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192000" h="4717301">
                <a:moveTo>
                  <a:pt x="8930642" y="4273734"/>
                </a:moveTo>
                <a:cubicBezTo>
                  <a:pt x="9016941" y="4268381"/>
                  <a:pt x="9102130" y="4314070"/>
                  <a:pt x="9143134" y="4396362"/>
                </a:cubicBezTo>
                <a:cubicBezTo>
                  <a:pt x="9197806" y="4506087"/>
                  <a:pt x="9153221" y="4639333"/>
                  <a:pt x="9043549" y="4693978"/>
                </a:cubicBezTo>
                <a:cubicBezTo>
                  <a:pt x="8933879" y="4748622"/>
                  <a:pt x="8800655" y="4703973"/>
                  <a:pt x="8745984" y="4594249"/>
                </a:cubicBezTo>
                <a:cubicBezTo>
                  <a:pt x="8691311" y="4484525"/>
                  <a:pt x="8735897" y="4351279"/>
                  <a:pt x="8845568" y="4296634"/>
                </a:cubicBezTo>
                <a:cubicBezTo>
                  <a:pt x="8872986" y="4282973"/>
                  <a:pt x="8901875" y="4275517"/>
                  <a:pt x="8930642" y="4273734"/>
                </a:cubicBezTo>
                <a:close/>
                <a:moveTo>
                  <a:pt x="9842642" y="3718743"/>
                </a:moveTo>
                <a:cubicBezTo>
                  <a:pt x="10017101" y="3707923"/>
                  <a:pt x="10189318" y="3800286"/>
                  <a:pt x="10272210" y="3966645"/>
                </a:cubicBezTo>
                <a:cubicBezTo>
                  <a:pt x="10382732" y="4188458"/>
                  <a:pt x="10292600" y="4457825"/>
                  <a:pt x="10070896" y="4568292"/>
                </a:cubicBezTo>
                <a:cubicBezTo>
                  <a:pt x="9849191" y="4678760"/>
                  <a:pt x="9579867" y="4588498"/>
                  <a:pt x="9469346" y="4366686"/>
                </a:cubicBezTo>
                <a:cubicBezTo>
                  <a:pt x="9358824" y="4144873"/>
                  <a:pt x="9448956" y="3875506"/>
                  <a:pt x="9670660" y="3765038"/>
                </a:cubicBezTo>
                <a:cubicBezTo>
                  <a:pt x="9726087" y="3737421"/>
                  <a:pt x="9784490" y="3722349"/>
                  <a:pt x="9842642" y="371874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369891"/>
                </a:lnTo>
                <a:lnTo>
                  <a:pt x="12124015" y="3410713"/>
                </a:lnTo>
                <a:cubicBezTo>
                  <a:pt x="11792041" y="3581538"/>
                  <a:pt x="11443617" y="3577252"/>
                  <a:pt x="11077457" y="3501725"/>
                </a:cubicBezTo>
                <a:cubicBezTo>
                  <a:pt x="10679189" y="3419860"/>
                  <a:pt x="10271734" y="3358281"/>
                  <a:pt x="9867246" y="3351592"/>
                </a:cubicBezTo>
                <a:cubicBezTo>
                  <a:pt x="9492336" y="3345611"/>
                  <a:pt x="9239136" y="3626329"/>
                  <a:pt x="8994802" y="3878378"/>
                </a:cubicBezTo>
                <a:cubicBezTo>
                  <a:pt x="8385954" y="4506678"/>
                  <a:pt x="7695268" y="4690742"/>
                  <a:pt x="6994655" y="4335637"/>
                </a:cubicBezTo>
                <a:cubicBezTo>
                  <a:pt x="6722938" y="4197922"/>
                  <a:pt x="6494843" y="3948626"/>
                  <a:pt x="6287534" y="3714199"/>
                </a:cubicBezTo>
                <a:cubicBezTo>
                  <a:pt x="5731733" y="3085491"/>
                  <a:pt x="5043559" y="3067499"/>
                  <a:pt x="4392596" y="3392344"/>
                </a:cubicBezTo>
                <a:cubicBezTo>
                  <a:pt x="3930423" y="3623867"/>
                  <a:pt x="3492022" y="3908604"/>
                  <a:pt x="3014500" y="4100222"/>
                </a:cubicBezTo>
                <a:cubicBezTo>
                  <a:pt x="1977820" y="4518409"/>
                  <a:pt x="973242" y="4499486"/>
                  <a:pt x="86414" y="3903305"/>
                </a:cubicBezTo>
                <a:lnTo>
                  <a:pt x="0" y="38405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959D77-C430-F85A-6B12-F068FC3A9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69856"/>
            <a:ext cx="6658405" cy="145117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/>
              <a:t>license plate character extraction without image preprocessing</a:t>
            </a:r>
          </a:p>
        </p:txBody>
      </p:sp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5A5F545-2468-FFCD-2337-04D66CB4A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9380" y="3932996"/>
            <a:ext cx="5779420" cy="2417003"/>
          </a:xfrm>
          <a:prstGeom prst="rect">
            <a:avLst/>
          </a:prstGeom>
        </p:spPr>
      </p:pic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E7B48B6-D40B-BEB5-00DF-620584017F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8181" y="3932996"/>
            <a:ext cx="5373018" cy="2645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398636"/>
      </p:ext>
    </p:extLst>
  </p:cSld>
  <p:clrMapOvr>
    <a:masterClrMapping/>
  </p:clrMapOvr>
</p:sld>
</file>

<file path=ppt/theme/theme1.xml><?xml version="1.0" encoding="utf-8"?>
<a:theme xmlns:a="http://schemas.openxmlformats.org/drawingml/2006/main" name="SplashVTI">
  <a:themeElements>
    <a:clrScheme name="AnalogousFromDarkSeedLeftStep">
      <a:dk1>
        <a:srgbClr val="000000"/>
      </a:dk1>
      <a:lt1>
        <a:srgbClr val="FFFFFF"/>
      </a:lt1>
      <a:dk2>
        <a:srgbClr val="181A32"/>
      </a:dk2>
      <a:lt2>
        <a:srgbClr val="F0F3F2"/>
      </a:lt2>
      <a:accent1>
        <a:srgbClr val="C34D8C"/>
      </a:accent1>
      <a:accent2>
        <a:srgbClr val="B13BAB"/>
      </a:accent2>
      <a:accent3>
        <a:srgbClr val="984DC3"/>
      </a:accent3>
      <a:accent4>
        <a:srgbClr val="553BB1"/>
      </a:accent4>
      <a:accent5>
        <a:srgbClr val="4D64C3"/>
      </a:accent5>
      <a:accent6>
        <a:srgbClr val="3B84B1"/>
      </a:accent6>
      <a:hlink>
        <a:srgbClr val="595CC7"/>
      </a:hlink>
      <a:folHlink>
        <a:srgbClr val="7F7F7F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lashVTI" id="{CD38C481-21EC-466B-953B-A1440B42712A}" vid="{D3E4813C-1D98-48C2-AF59-2D0D78E2550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1581</TotalTime>
  <Words>1531</Words>
  <Application>Microsoft Macintosh PowerPoint</Application>
  <PresentationFormat>Widescreen</PresentationFormat>
  <Paragraphs>146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Avenir Next LT Pro</vt:lpstr>
      <vt:lpstr>Posterama</vt:lpstr>
      <vt:lpstr>SplashVTI</vt:lpstr>
      <vt:lpstr>Security Systems Built for Vehicle thefts using Convolutional Neural Network</vt:lpstr>
      <vt:lpstr>Introduction </vt:lpstr>
      <vt:lpstr>Related Work</vt:lpstr>
      <vt:lpstr>Background</vt:lpstr>
      <vt:lpstr>What is VNPR? (Vehicle Number Plate Recognition System)</vt:lpstr>
      <vt:lpstr>VNPR Flow Chart</vt:lpstr>
      <vt:lpstr>Convolutional Neural Network(CNN) Architecture </vt:lpstr>
      <vt:lpstr>Proposed Work</vt:lpstr>
      <vt:lpstr>license plate character extraction without image preprocessing</vt:lpstr>
      <vt:lpstr>Image Preprocessing Steps:</vt:lpstr>
      <vt:lpstr>Algorithms Used</vt:lpstr>
      <vt:lpstr>Experiment Implementation</vt:lpstr>
      <vt:lpstr>Experiment Implementation Final Result</vt:lpstr>
      <vt:lpstr>Face Recognition System </vt:lpstr>
      <vt:lpstr>Methods Used</vt:lpstr>
      <vt:lpstr>Image Pre-Processing Steps:</vt:lpstr>
      <vt:lpstr>Experiment Implementation </vt:lpstr>
      <vt:lpstr>Experiment Implementation Results</vt:lpstr>
      <vt:lpstr>Software/Tools Used </vt:lpstr>
      <vt:lpstr>Conclusion </vt:lpstr>
      <vt:lpstr>Future Work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Security Systems Built for Vehicle thefts using Convolutional Neural Network</dc:title>
  <dc:creator>Eunice Olorunshola</dc:creator>
  <cp:lastModifiedBy>Eunice Olorunshola</cp:lastModifiedBy>
  <cp:revision>13</cp:revision>
  <dcterms:created xsi:type="dcterms:W3CDTF">2022-04-19T00:24:46Z</dcterms:created>
  <dcterms:modified xsi:type="dcterms:W3CDTF">2022-05-02T03:48:01Z</dcterms:modified>
</cp:coreProperties>
</file>

<file path=docProps/thumbnail.jpeg>
</file>